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01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296400"/>
  <p:embeddedFontLst>
    <p:embeddedFont>
      <p:font typeface="Libre Franklin SemiBold" panose="020B060402020202020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Garamond" panose="02020404030301010803" pitchFamily="18" charset="0"/>
      <p:regular r:id="rId27"/>
      <p:bold r:id="rId28"/>
      <p:italic r:id="rId29"/>
    </p:embeddedFont>
    <p:embeddedFont>
      <p:font typeface="Raleway SemiBold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Raleway Medium" panose="020B0604020202020204" charset="0"/>
      <p:regular r:id="rId40"/>
      <p:bold r:id="rId41"/>
      <p:italic r:id="rId42"/>
      <p:boldItalic r:id="rId43"/>
    </p:embeddedFont>
    <p:embeddedFont>
      <p:font typeface="Gungsuh" panose="02030600000101010101" pitchFamily="18" charset="-127"/>
      <p:regular r:id="rId44"/>
    </p:embeddedFont>
    <p:embeddedFont>
      <p:font typeface="Libre Franklin" panose="020B0604020202020204" charset="0"/>
      <p:regular r:id="rId45"/>
      <p:bold r:id="rId46"/>
      <p:italic r:id="rId47"/>
      <p:boldItalic r:id="rId48"/>
    </p:embeddedFont>
    <p:embeddedFont>
      <p:font typeface="Libre Franklin Medium" panose="020B0604020202020204" charset="0"/>
      <p:regular r:id="rId49"/>
      <p:bold r:id="rId50"/>
      <p:italic r:id="rId51"/>
      <p:boldItalic r:id="rId52"/>
    </p:embeddedFont>
    <p:embeddedFont>
      <p:font typeface="Century Gothic" panose="020B050202020202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g18Zzj27V3ACgMg8o2wkqwyGFf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5C4462-D746-4141-B6FF-2B2F35375F32}">
  <a:tblStyle styleId="{F35C4462-D746-4141-B6FF-2B2F35375F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font" Target="fonts/font29.fntdata"/><Relationship Id="rId50" Type="http://schemas.openxmlformats.org/officeDocument/2006/relationships/font" Target="fonts/font32.fntdata"/><Relationship Id="rId55" Type="http://schemas.openxmlformats.org/officeDocument/2006/relationships/font" Target="fonts/font3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3" Type="http://schemas.openxmlformats.org/officeDocument/2006/relationships/font" Target="fonts/font35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font" Target="fonts/font1.fntdata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font" Target="fonts/font30.fntdata"/><Relationship Id="rId56" Type="http://schemas.openxmlformats.org/officeDocument/2006/relationships/font" Target="fonts/font38.fntdata"/><Relationship Id="rId8" Type="http://schemas.openxmlformats.org/officeDocument/2006/relationships/slide" Target="slides/slide7.xml"/><Relationship Id="rId51" Type="http://schemas.openxmlformats.org/officeDocument/2006/relationships/font" Target="fonts/font3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font" Target="fonts/font28.fntdata"/><Relationship Id="rId59" Type="http://schemas.openxmlformats.org/officeDocument/2006/relationships/presProps" Target="presProps.xml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54" Type="http://schemas.openxmlformats.org/officeDocument/2006/relationships/font" Target="fonts/font36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font" Target="fonts/font31.fntdata"/><Relationship Id="rId10" Type="http://schemas.openxmlformats.org/officeDocument/2006/relationships/slide" Target="slides/slide9.xml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52" Type="http://schemas.openxmlformats.org/officeDocument/2006/relationships/font" Target="fonts/font34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72360" cy="46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825" tIns="41400" rIns="82825" bIns="41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240" y="0"/>
            <a:ext cx="2972360" cy="46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825" tIns="41400" rIns="82825" bIns="414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825" tIns="41400" rIns="82825" bIns="414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820"/>
            <a:ext cx="2972360" cy="46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825" tIns="41400" rIns="82825" bIns="414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240" y="8829820"/>
            <a:ext cx="2972360" cy="46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825" tIns="41400" rIns="82825" bIns="41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46650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</p:spPr>
        <p:txBody>
          <a:bodyPr spcFirstLastPara="1" wrap="square" lIns="82825" tIns="41400" rIns="82825" bIns="4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4244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</p:spPr>
        <p:txBody>
          <a:bodyPr spcFirstLastPara="1" wrap="square" lIns="82825" tIns="41400" rIns="82825" bIns="4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0522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</p:spPr>
        <p:txBody>
          <a:bodyPr spcFirstLastPara="1" wrap="square" lIns="82825" tIns="41400" rIns="82825" bIns="4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284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</p:spPr>
        <p:txBody>
          <a:bodyPr spcFirstLastPara="1" wrap="square" lIns="82825" tIns="41400" rIns="82825" bIns="4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0732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>
            <a:spLocks noGrp="1"/>
          </p:cNvSpPr>
          <p:nvPr>
            <p:ph type="body" idx="1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</p:spPr>
        <p:txBody>
          <a:bodyPr spcFirstLastPara="1" wrap="square" lIns="82825" tIns="41400" rIns="82825" bIns="4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8206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>
            <a:spLocks noGrp="1"/>
          </p:cNvSpPr>
          <p:nvPr>
            <p:ph type="body" idx="1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</p:spPr>
        <p:txBody>
          <a:bodyPr spcFirstLastPara="1" wrap="square" lIns="82825" tIns="41400" rIns="82825" bIns="4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3281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>
            <a:spLocks noGrp="1"/>
          </p:cNvSpPr>
          <p:nvPr>
            <p:ph type="body" idx="1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</p:spPr>
        <p:txBody>
          <a:bodyPr spcFirstLastPara="1" wrap="square" lIns="82825" tIns="41400" rIns="82825" bIns="4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9532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:notes"/>
          <p:cNvSpPr txBox="1">
            <a:spLocks noGrp="1"/>
          </p:cNvSpPr>
          <p:nvPr>
            <p:ph type="body" idx="1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</p:spPr>
        <p:txBody>
          <a:bodyPr spcFirstLastPara="1" wrap="square" lIns="82825" tIns="41400" rIns="82825" bIns="4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911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</p:spPr>
        <p:txBody>
          <a:bodyPr spcFirstLastPara="1" wrap="square" lIns="82825" tIns="41400" rIns="82825" bIns="4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598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</p:spPr>
        <p:txBody>
          <a:bodyPr spcFirstLastPara="1" wrap="square" lIns="82825" tIns="41400" rIns="82825" bIns="4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220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</p:spPr>
        <p:txBody>
          <a:bodyPr spcFirstLastPara="1" wrap="square" lIns="82825" tIns="41400" rIns="82825" bIns="4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1668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</p:spPr>
        <p:txBody>
          <a:bodyPr spcFirstLastPara="1" wrap="square" lIns="82825" tIns="41400" rIns="82825" bIns="4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181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825" tIns="41400" rIns="82825" bIns="4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Cuadro azul: se deberían separar las palabras “transición” y “del”, que están pegadas. Cuadro verde: falta el acento en la palabra “trámites”. </a:t>
            </a:r>
            <a:endParaRPr/>
          </a:p>
        </p:txBody>
      </p:sp>
      <p:sp>
        <p:nvSpPr>
          <p:cNvPr id="118" name="Google Shape;118;p6:notes"/>
          <p:cNvSpPr txBox="1">
            <a:spLocks noGrp="1"/>
          </p:cNvSpPr>
          <p:nvPr>
            <p:ph type="sldNum" idx="12"/>
          </p:nvPr>
        </p:nvSpPr>
        <p:spPr>
          <a:xfrm>
            <a:off x="3884240" y="8829820"/>
            <a:ext cx="2972360" cy="46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825" tIns="41400" rIns="82825" bIns="41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260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</p:spPr>
        <p:txBody>
          <a:bodyPr spcFirstLastPara="1" wrap="square" lIns="82825" tIns="41400" rIns="82825" bIns="4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90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</p:spPr>
        <p:txBody>
          <a:bodyPr spcFirstLastPara="1" wrap="square" lIns="82825" tIns="41400" rIns="82825" bIns="4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7424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6361" y="4473600"/>
            <a:ext cx="5485279" cy="3660750"/>
          </a:xfrm>
          <a:prstGeom prst="rect">
            <a:avLst/>
          </a:prstGeom>
        </p:spPr>
        <p:txBody>
          <a:bodyPr spcFirstLastPara="1" wrap="square" lIns="82825" tIns="41400" rIns="82825" bIns="4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915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3279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12232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85494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79382b0e3_1_2441"/>
          <p:cNvSpPr txBox="1">
            <a:spLocks noGrp="1"/>
          </p:cNvSpPr>
          <p:nvPr>
            <p:ph type="body" idx="1"/>
          </p:nvPr>
        </p:nvSpPr>
        <p:spPr>
          <a:xfrm>
            <a:off x="724950" y="5830068"/>
            <a:ext cx="76974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6" name="Google Shape;76;g1579382b0e3_1_2441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124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58903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4335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82962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77903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2770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559493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1547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23718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2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1174" y="2798284"/>
            <a:ext cx="6305587" cy="61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</a:pPr>
            <a:r>
              <a:rPr lang="es-MX" sz="32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Unidad de Tutoría Académica </a:t>
            </a:r>
            <a:endParaRPr sz="3200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AutoShape 2" descr="XXIII Expo Profesiones, 3ra Edición Virtu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277" y="1309457"/>
            <a:ext cx="3558865" cy="118018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486359" y="451960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MX" b="1" dirty="0">
                <a:latin typeface="Century Gothic" panose="020B0502020202020204" pitchFamily="34" charset="0"/>
              </a:rPr>
              <a:t>Responsable de la Unidad de Tutoría del </a:t>
            </a:r>
            <a:r>
              <a:rPr lang="es-MX" b="1" dirty="0" smtClean="0">
                <a:latin typeface="Century Gothic" panose="020B0502020202020204" pitchFamily="34" charset="0"/>
              </a:rPr>
              <a:t>Centro</a:t>
            </a:r>
          </a:p>
          <a:p>
            <a:pPr lvl="0"/>
            <a:r>
              <a:rPr lang="es-MX" b="1" dirty="0" smtClean="0">
                <a:latin typeface="Century Gothic" panose="020B0502020202020204" pitchFamily="34" charset="0"/>
              </a:rPr>
              <a:t>Lic</a:t>
            </a:r>
            <a:r>
              <a:rPr lang="es-MX" b="1" dirty="0">
                <a:latin typeface="Century Gothic" panose="020B0502020202020204" pitchFamily="34" charset="0"/>
              </a:rPr>
              <a:t>. Mariela Haro Flores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37218"/>
              </p:ext>
            </p:extLst>
          </p:nvPr>
        </p:nvGraphicFramePr>
        <p:xfrm>
          <a:off x="1127394" y="160338"/>
          <a:ext cx="7019925" cy="926784"/>
        </p:xfrm>
        <a:graphic>
          <a:graphicData uri="http://schemas.openxmlformats.org/drawingml/2006/table">
            <a:tbl>
              <a:tblPr bandRow="1">
                <a:tableStyleId>{F35C4462-D746-4141-B6FF-2B2F35375F32}</a:tableStyleId>
              </a:tblPr>
              <a:tblGrid>
                <a:gridCol w="2068121"/>
                <a:gridCol w="2613734"/>
                <a:gridCol w="1347836"/>
                <a:gridCol w="990234"/>
              </a:tblGrid>
              <a:tr h="29732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PRESENTACIÓN DE APOYO  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</a:rPr>
                        <a:t>CÓDIGO: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</a:rPr>
                        <a:t>PR-011-AV-01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437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</a:rPr>
                        <a:t>No. REVISIÓN: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</a:rPr>
                        <a:t>001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9732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</a:rPr>
                        <a:t>FECHA DE REVISIÓN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17/02/2022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95" y="160592"/>
            <a:ext cx="18573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460375" y="6304002"/>
            <a:ext cx="84334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800" dirty="0"/>
              <a:t>Este documento es propiedad de Centro Universitario del Norte y es controlado por el sistema de gestión, prohibida su reproducción total o parcial sin previa autorización de la empresa. Esta versión es vigente si se consulta en el centro de documentos “ Intranet </a:t>
            </a:r>
            <a:r>
              <a:rPr lang="es-MX" sz="800" dirty="0" err="1"/>
              <a:t>CUNorte</a:t>
            </a:r>
            <a:r>
              <a:rPr lang="es-MX" sz="800" dirty="0"/>
              <a:t>”. Cualquier copia del documento se considera como No Controlada para fines de consulta</a:t>
            </a:r>
            <a:r>
              <a:rPr lang="es-MX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/>
          <p:nvPr/>
        </p:nvSpPr>
        <p:spPr>
          <a:xfrm>
            <a:off x="673606" y="603492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Fases de la tutoría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10"/>
          <p:cNvSpPr txBox="1"/>
          <p:nvPr/>
        </p:nvSpPr>
        <p:spPr>
          <a:xfrm>
            <a:off x="910657" y="1659396"/>
            <a:ext cx="7520760" cy="357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u="sng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Inducción:</a:t>
            </a:r>
            <a:r>
              <a:rPr lang="es-MX" sz="2400" b="1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  </a:t>
            </a:r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1.</a:t>
            </a:r>
            <a:r>
              <a:rPr lang="es-MX" sz="24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ro</a:t>
            </a:r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 y 2.</a:t>
            </a:r>
            <a:r>
              <a:rPr lang="es-MX" sz="24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do</a:t>
            </a:r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 semestre</a:t>
            </a:r>
            <a:endParaRPr sz="24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u="sng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Trayectoria:</a:t>
            </a:r>
            <a:r>
              <a:rPr lang="es-MX" sz="2400" b="1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3.</a:t>
            </a:r>
            <a:r>
              <a:rPr lang="es-MX" sz="24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ro</a:t>
            </a:r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 a 6.</a:t>
            </a:r>
            <a:r>
              <a:rPr lang="es-MX" sz="24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to</a:t>
            </a:r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 semestre </a:t>
            </a:r>
            <a:endParaRPr sz="24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u="sng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Egreso:</a:t>
            </a:r>
            <a:r>
              <a:rPr lang="es-MX" sz="2400" b="1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s-MX" sz="2400" dirty="0" err="1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7.</a:t>
            </a:r>
            <a:r>
              <a:rPr lang="es-MX" sz="2400" baseline="30000" dirty="0" err="1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mo</a:t>
            </a:r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 a </a:t>
            </a:r>
            <a:r>
              <a:rPr lang="es-MX" sz="2400" dirty="0" err="1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9.</a:t>
            </a:r>
            <a:r>
              <a:rPr lang="es-MX" sz="2400" baseline="30000" dirty="0" err="1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no</a:t>
            </a:r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 semestre</a:t>
            </a:r>
            <a:endParaRPr sz="24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47" name="Google Shape;14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8035" y="4148640"/>
            <a:ext cx="2820600" cy="18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PR-011-AV-01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/>
        </p:nvSpPr>
        <p:spPr>
          <a:xfrm>
            <a:off x="215384" y="811015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Inducción: </a:t>
            </a:r>
            <a:endParaRPr lang="es-MX" sz="3200" dirty="0" smtClean="0">
              <a:solidFill>
                <a:srgbClr val="000000"/>
              </a:solidFill>
              <a:latin typeface="Century Gothic" panose="020B0502020202020204" pitchFamily="34" charset="0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es-MX" sz="3200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1.</a:t>
            </a:r>
            <a:r>
              <a:rPr lang="es-MX" sz="22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ro</a:t>
            </a:r>
            <a:r>
              <a:rPr lang="es-MX" sz="3200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 y 2.</a:t>
            </a:r>
            <a:r>
              <a:rPr lang="es-MX" sz="22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do</a:t>
            </a:r>
            <a:r>
              <a:rPr lang="es-MX" sz="3200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 semestre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</p:txBody>
      </p:sp>
      <p:pic>
        <p:nvPicPr>
          <p:cNvPr id="154" name="Google Shape;15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0533" y="2637803"/>
            <a:ext cx="1502125" cy="121775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1"/>
          <p:cNvSpPr txBox="1"/>
          <p:nvPr/>
        </p:nvSpPr>
        <p:spPr>
          <a:xfrm>
            <a:off x="767455" y="1725106"/>
            <a:ext cx="6048124" cy="449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• </a:t>
            </a:r>
            <a:r>
              <a:rPr lang="es-MX" sz="1800" dirty="0">
                <a:solidFill>
                  <a:srgbClr val="CA4B05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Se realiza un diagnóstico </a:t>
            </a: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en las áreas académica, salud y económico-laboral que ayude a determinar si el estudiante está en riesgo, para su canalización, o si es estudiante sobresaliente</a:t>
            </a:r>
            <a:r>
              <a:rPr lang="es-MX" sz="1800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• </a:t>
            </a:r>
            <a:r>
              <a:rPr lang="es-MX" sz="1800" dirty="0">
                <a:solidFill>
                  <a:srgbClr val="0679A3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Se arma expediente </a:t>
            </a: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de tutoría de cada </a:t>
            </a:r>
            <a:r>
              <a:rPr lang="es-MX" sz="1800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estudiant</a:t>
            </a:r>
            <a:r>
              <a:rPr lang="es-MX" sz="1800" dirty="0" smtClean="0"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e.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• </a:t>
            </a:r>
            <a:r>
              <a:rPr lang="es-MX" sz="1800" dirty="0">
                <a:solidFill>
                  <a:srgbClr val="A48658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Se instruye al estudiante en: </a:t>
            </a: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habilidades comunicativas, gestión de la información, inducción al autoaprendizaje de idiomas, argumentación, identidad universitaria (Reglamento General de Evaluación y Promoción de Alumnos) y servicios académicos.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PR-011-AV-01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/>
        </p:nvSpPr>
        <p:spPr>
          <a:xfrm>
            <a:off x="1318394" y="3039928"/>
            <a:ext cx="6307890" cy="330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</a:t>
            </a:r>
            <a:r>
              <a:rPr lang="es-MX" sz="1800" dirty="0">
                <a:solidFill>
                  <a:srgbClr val="CA4B05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Revisar y actualizar </a:t>
            </a: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el diagnóstico de perfil del estudiante.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• Realizar un </a:t>
            </a:r>
            <a:r>
              <a:rPr lang="es-MX" sz="1800" dirty="0">
                <a:solidFill>
                  <a:srgbClr val="00B0F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seguimiento</a:t>
            </a: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 cercano a la trayectoria del estudiante.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• Detectar posibles problemas que incidan en el desempeño académico </a:t>
            </a:r>
            <a:r>
              <a:rPr lang="es-MX" sz="1800" dirty="0">
                <a:solidFill>
                  <a:srgbClr val="A48658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y canalizar </a:t>
            </a: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al estudiante a la instancia correspondiente.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• </a:t>
            </a:r>
            <a:r>
              <a:rPr lang="es-MX" sz="1800" dirty="0">
                <a:solidFill>
                  <a:srgbClr val="5D7237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Fomentar la formación </a:t>
            </a: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integral del estudiante.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• Temas por abordar durante la trayectoria: razonamiento lógico-matemático, habilidades para el aprendizaje, trabajo en equipo, </a:t>
            </a:r>
            <a:r>
              <a:rPr lang="es-MX" sz="1800" dirty="0">
                <a:solidFill>
                  <a:srgbClr val="FF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proyecto de vida.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</p:txBody>
      </p:sp>
      <p:sp>
        <p:nvSpPr>
          <p:cNvPr id="160" name="Google Shape;160;p12"/>
          <p:cNvSpPr txBox="1"/>
          <p:nvPr/>
        </p:nvSpPr>
        <p:spPr>
          <a:xfrm>
            <a:off x="711572" y="603315"/>
            <a:ext cx="7520760" cy="92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Trayectoria: </a:t>
            </a:r>
            <a:endParaRPr lang="es-MX" sz="3200" dirty="0" smtClean="0">
              <a:solidFill>
                <a:srgbClr val="000000"/>
              </a:solidFill>
              <a:latin typeface="Century Gothic" panose="020B0502020202020204" pitchFamily="34" charset="0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3.</a:t>
            </a:r>
            <a:r>
              <a:rPr lang="es-MX" sz="3200" baseline="30000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ro</a:t>
            </a:r>
            <a:r>
              <a:rPr lang="es-MX" sz="3200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es-MX" sz="3200" dirty="0"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-</a:t>
            </a:r>
            <a:r>
              <a:rPr lang="es-MX" sz="3200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es-MX" sz="3200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6.</a:t>
            </a:r>
            <a:r>
              <a:rPr lang="es-MX" sz="32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to</a:t>
            </a:r>
            <a:r>
              <a:rPr lang="es-MX" sz="3200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 semestre </a:t>
            </a:r>
            <a:br>
              <a:rPr lang="es-MX" sz="3200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</a:b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</p:txBody>
      </p:sp>
      <p:pic>
        <p:nvPicPr>
          <p:cNvPr id="161" name="Google Shape;16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5807" y="1748117"/>
            <a:ext cx="1918045" cy="1070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PR-011-AV-01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 txBox="1"/>
          <p:nvPr/>
        </p:nvSpPr>
        <p:spPr>
          <a:xfrm>
            <a:off x="2058831" y="1707530"/>
            <a:ext cx="4828680" cy="357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• </a:t>
            </a:r>
            <a:r>
              <a:rPr lang="es-MX" sz="1800" dirty="0">
                <a:solidFill>
                  <a:srgbClr val="CA4B05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Revisar y actualizar </a:t>
            </a: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el diagnóstico de perfil del estudiante.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• </a:t>
            </a:r>
            <a:r>
              <a:rPr lang="es-MX" sz="1800" dirty="0">
                <a:solidFill>
                  <a:srgbClr val="00B0F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Brindar apoyo </a:t>
            </a: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para los procesos de: prácticas profesionales, servicio social, titulación, inserción laboral, investigación, especialización profesional.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7" name="Google Shape;167;p13"/>
          <p:cNvSpPr txBox="1"/>
          <p:nvPr/>
        </p:nvSpPr>
        <p:spPr>
          <a:xfrm>
            <a:off x="712791" y="329938"/>
            <a:ext cx="7520760" cy="105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Egreso</a:t>
            </a:r>
            <a:r>
              <a:rPr lang="es-MX" sz="5400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 </a:t>
            </a:r>
            <a:endParaRPr lang="es-MX" sz="2000" dirty="0" smtClean="0">
              <a:solidFill>
                <a:srgbClr val="000000"/>
              </a:solidFill>
              <a:latin typeface="Century Gothic" panose="020B0502020202020204" pitchFamily="34" charset="0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7.</a:t>
            </a:r>
            <a:r>
              <a:rPr lang="es-MX" sz="2400" baseline="300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mo</a:t>
            </a:r>
            <a:r>
              <a:rPr lang="es-MX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a </a:t>
            </a:r>
            <a:r>
              <a:rPr lang="es-MX" sz="2400" dirty="0" err="1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9.</a:t>
            </a:r>
            <a:r>
              <a:rPr lang="es-MX" sz="2400" baseline="30000" dirty="0" err="1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no</a:t>
            </a:r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 semestre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525" y="3713473"/>
            <a:ext cx="3028950" cy="150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PR-011-AV-01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/>
          <p:nvPr/>
        </p:nvSpPr>
        <p:spPr>
          <a:xfrm>
            <a:off x="305167" y="124711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Áreas de canalización</a:t>
            </a:r>
            <a:br>
              <a:rPr lang="es-MX" sz="2800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</a:b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</p:txBody>
      </p:sp>
      <p:sp>
        <p:nvSpPr>
          <p:cNvPr id="174" name="Google Shape;174;p14"/>
          <p:cNvSpPr txBox="1"/>
          <p:nvPr/>
        </p:nvSpPr>
        <p:spPr>
          <a:xfrm>
            <a:off x="509128" y="1795390"/>
            <a:ext cx="7520760" cy="357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Económico-laboral: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rgbClr val="0070C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U</a:t>
            </a:r>
            <a:r>
              <a:rPr lang="es-MX" sz="1600" dirty="0" smtClean="0">
                <a:solidFill>
                  <a:srgbClr val="0070C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nidad </a:t>
            </a:r>
            <a:r>
              <a:rPr lang="es-MX" sz="1600" dirty="0">
                <a:solidFill>
                  <a:srgbClr val="0070C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de Becas e Intercambios 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Mtra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. Alma Lizbeth Mora Mares</a:t>
            </a:r>
            <a:endParaRPr dirty="0">
              <a:latin typeface="Century Gothic" panose="020B0502020202020204" pitchFamily="34" charset="0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Ubicación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: Puerto de Servicios Académicos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Salud</a:t>
            </a: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:</a:t>
            </a:r>
          </a:p>
          <a:p>
            <a:r>
              <a:rPr lang="es-MX" sz="1600" dirty="0">
                <a:solidFill>
                  <a:srgbClr val="0070C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Laboratorio de Psicología Aplicada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Garamond"/>
                <a:cs typeface="Garamond"/>
                <a:sym typeface="Libre Franklin"/>
              </a:rPr>
              <a:t>Responsable: Mtra. Sonia Haro González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 smtClean="0">
                <a:solidFill>
                  <a:srgbClr val="0070C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Laboratorio </a:t>
            </a:r>
            <a:r>
              <a:rPr lang="es-MX" sz="1600" dirty="0">
                <a:solidFill>
                  <a:srgbClr val="0070C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de Evaluación del Estado Nutricio (LEEN)</a:t>
            </a:r>
            <a:endParaRPr dirty="0">
              <a:latin typeface="Century Gothic" panose="020B0502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Responsable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: </a:t>
            </a:r>
            <a:r>
              <a:rPr lang="es-MX" sz="1600" dirty="0" err="1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L.N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. Daniela García Guerrero 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69" y="2067268"/>
            <a:ext cx="2715660" cy="1807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PR-011-AV-01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/>
          <p:nvPr/>
        </p:nvSpPr>
        <p:spPr>
          <a:xfrm>
            <a:off x="822960" y="75135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EXPEDIENTE DEL TUTOR A ENTREGAR AL FIN DEL SEMESTRE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822960" y="1686407"/>
            <a:ext cx="3703320" cy="736282"/>
          </a:xfrm>
        </p:spPr>
        <p:txBody>
          <a:bodyPr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Necesarios </a:t>
            </a: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*Formato “Programa </a:t>
            </a:r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operativo del tutor”</a:t>
            </a:r>
          </a:p>
          <a:p>
            <a:pPr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solidFill>
                <a:schemeClr val="tx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algn="just"/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*Formato “Informe final del ciclo escolar”</a:t>
            </a:r>
          </a:p>
          <a:p>
            <a:pPr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solidFill>
                <a:schemeClr val="tx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*Formato “Registro de tutoría” (Evidencia de la tutoría</a:t>
            </a: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).</a:t>
            </a:r>
            <a:endParaRPr lang="es-MX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  <a:latin typeface="Century Gothic" panose="020B0502020202020204" pitchFamily="34" charset="0"/>
              <a:ea typeface="Libre Franklin"/>
              <a:cs typeface="Libre Franklin"/>
              <a:sym typeface="Libre Franklin"/>
            </a:endParaRPr>
          </a:p>
          <a:p>
            <a:endParaRPr lang="es-MX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"/>
          </p:nvPr>
        </p:nvSpPr>
        <p:spPr>
          <a:xfrm>
            <a:off x="4663440" y="1686407"/>
            <a:ext cx="3703320" cy="736282"/>
          </a:xfrm>
        </p:spPr>
        <p:txBody>
          <a:bodyPr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opcionales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4"/>
          </p:nvPr>
        </p:nvSpPr>
        <p:spPr>
          <a:xfrm>
            <a:off x="4663440" y="2422689"/>
            <a:ext cx="3703320" cy="3446405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Formato “Registro de asesoría académica”</a:t>
            </a:r>
            <a:endParaRPr lang="es-MX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Formato “Reporte del diagnóstico del tutorado” (con tutorados de 1.</a:t>
            </a:r>
            <a:r>
              <a:rPr lang="es-MX" baseline="30000" dirty="0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er</a:t>
            </a:r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, 3.</a:t>
            </a:r>
            <a:r>
              <a:rPr lang="es-MX" baseline="30000" dirty="0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er</a:t>
            </a:r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 y </a:t>
            </a:r>
            <a:r>
              <a:rPr lang="es-MX" dirty="0" err="1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7.</a:t>
            </a:r>
            <a:r>
              <a:rPr lang="es-MX" baseline="30000" dirty="0" err="1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mo</a:t>
            </a:r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 semestre o en caso de llevar tutoría individual o </a:t>
            </a:r>
            <a:r>
              <a:rPr lang="es-MX" dirty="0" smtClean="0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canalización).</a:t>
            </a:r>
            <a:endParaRPr lang="es-MX" dirty="0">
              <a:solidFill>
                <a:schemeClr val="tx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Formato “Canalización de alumno” (en caso de realizar canalización).</a:t>
            </a:r>
            <a:endParaRPr lang="es-MX" dirty="0">
              <a:solidFill>
                <a:schemeClr val="tx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PR-011-AV-01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/>
          <p:nvPr/>
        </p:nvSpPr>
        <p:spPr>
          <a:xfrm>
            <a:off x="423082" y="1175261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solidFill>
                  <a:srgbClr val="000000"/>
                </a:solidFill>
                <a:latin typeface="Century Gothic" panose="020B0502020202020204" pitchFamily="34" charset="0"/>
                <a:ea typeface="Gungsuh" panose="02030600000101010101" pitchFamily="18" charset="-127"/>
                <a:cs typeface="Libre Franklin Medium"/>
                <a:sym typeface="Libre Franklin Medium"/>
              </a:rPr>
              <a:t>Informes: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ungsuh" panose="02030600000101010101" pitchFamily="18" charset="-127"/>
              <a:cs typeface="Garamond"/>
              <a:sym typeface="Garamond"/>
            </a:endParaRPr>
          </a:p>
        </p:txBody>
      </p:sp>
      <p:sp>
        <p:nvSpPr>
          <p:cNvPr id="192" name="Google Shape;192;p18"/>
          <p:cNvSpPr txBox="1"/>
          <p:nvPr/>
        </p:nvSpPr>
        <p:spPr>
          <a:xfrm>
            <a:off x="423142" y="1943441"/>
            <a:ext cx="75207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MX" sz="1800" dirty="0">
                <a:solidFill>
                  <a:schemeClr val="dk1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Lic. Mariela Haro Flores 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Responsable de Tutorías 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01(499)992-1333/0110/2466/2467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Century Gothic" panose="020B0502020202020204" pitchFamily="34" charset="0"/>
                <a:ea typeface="Garamond"/>
                <a:cs typeface="Garamond"/>
                <a:sym typeface="Garamond"/>
              </a:rPr>
              <a:t>ext. 58283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PR-011-AV-01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Google Shape;95;p2"/>
          <p:cNvGraphicFramePr/>
          <p:nvPr>
            <p:extLst>
              <p:ext uri="{D42A27DB-BD31-4B8C-83A1-F6EECF244321}">
                <p14:modId xmlns:p14="http://schemas.microsoft.com/office/powerpoint/2010/main" val="3050186158"/>
              </p:ext>
            </p:extLst>
          </p:nvPr>
        </p:nvGraphicFramePr>
        <p:xfrm>
          <a:off x="925915" y="1227993"/>
          <a:ext cx="7424150" cy="4971275"/>
        </p:xfrm>
        <a:graphic>
          <a:graphicData uri="http://schemas.openxmlformats.org/drawingml/2006/table">
            <a:tbl>
              <a:tblPr firstRow="1" bandRow="1">
                <a:noFill/>
                <a:tableStyleId>{F35C4462-D746-4141-B6FF-2B2F35375F32}</a:tableStyleId>
              </a:tblPr>
              <a:tblGrid>
                <a:gridCol w="7424150"/>
              </a:tblGrid>
              <a:tr h="4971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strike="noStrike" cap="none" dirty="0">
                          <a:latin typeface="Century Gothic" panose="020B0502020202020204" pitchFamily="34" charset="0"/>
                        </a:rPr>
                        <a:t>Rector del centro</a:t>
                      </a:r>
                      <a:endParaRPr sz="1200" b="0" u="none" strike="noStrike" cap="none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 dirty="0">
                          <a:latin typeface="Century Gothic" panose="020B0502020202020204" pitchFamily="34" charset="0"/>
                        </a:rPr>
                        <a:t>Mtro. Uriel Nuño Gutiérrez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strike="noStrike" cap="none" dirty="0">
                          <a:latin typeface="Century Gothic" panose="020B0502020202020204" pitchFamily="34" charset="0"/>
                        </a:rPr>
                        <a:t>Secretario Académico 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 dirty="0">
                          <a:latin typeface="Century Gothic" panose="020B0502020202020204" pitchFamily="34" charset="0"/>
                        </a:rPr>
                        <a:t>Dr. José de Jesús Quintana Contreras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strike="noStrike" cap="none" dirty="0">
                          <a:latin typeface="Century Gothic" panose="020B0502020202020204" pitchFamily="34" charset="0"/>
                        </a:rPr>
                        <a:t>Coordinador de Servicios Académicos 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Mtro. Jesús Emmanuel Hernández Aguilar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sz="1200" u="none" strike="noStrike" kern="1200" cap="none" dirty="0" smtClean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strike="noStrike" kern="1200" cap="none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</a:rPr>
                        <a:t>Responsable de la Unidad de Tutoría del Centro</a:t>
                      </a:r>
                    </a:p>
                    <a:p>
                      <a:pPr marL="0" marR="0" lvl="0" indent="0" algn="ct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strike="noStrike" kern="1200" cap="none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Arial"/>
                          <a:cs typeface="Arial"/>
                        </a:rPr>
                        <a:t>Lic. Mariela Haro Flores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strike="noStrike" cap="none" dirty="0">
                          <a:latin typeface="Century Gothic" panose="020B0502020202020204" pitchFamily="34" charset="0"/>
                        </a:rPr>
                        <a:t>Directores de División 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Dra. María de los Ángeles Camacho Ruíz 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Dr. Miguel Ángel Paz Frayre 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strike="noStrike" cap="none" dirty="0">
                          <a:latin typeface="Century Gothic" panose="020B0502020202020204" pitchFamily="34" charset="0"/>
                        </a:rPr>
                        <a:t>Jefes de Departamento/Presidentes del Comité Tutorial </a:t>
                      </a:r>
                      <a:endParaRPr sz="1200" b="0" u="none" strike="noStrike" cap="none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 dirty="0">
                          <a:latin typeface="Century Gothic" panose="020B0502020202020204" pitchFamily="34" charset="0"/>
                        </a:rPr>
                        <a:t>Mtro.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Raúl Campos Sánchez 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0" u="none" strike="noStrike" cap="none" dirty="0">
                          <a:latin typeface="Century Gothic" panose="020B0502020202020204" pitchFamily="34" charset="0"/>
                        </a:rPr>
                        <a:t>Mtro. José de Jesús Jaime Santibañez Escobar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Dra. Elvia Susana Delgado Rodríguez 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Mtra. Silvia Elena Mota Macías 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Coordinador de Pregrado 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Mtro. Gabriel Solano Pérez 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 dirty="0">
                          <a:latin typeface="Century Gothic" panose="020B0502020202020204" pitchFamily="34" charset="0"/>
                        </a:rPr>
                        <a:t> </a:t>
                      </a:r>
                      <a:endParaRPr sz="18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96" name="Google Shape;96;p2"/>
          <p:cNvSpPr txBox="1"/>
          <p:nvPr/>
        </p:nvSpPr>
        <p:spPr>
          <a:xfrm>
            <a:off x="859927" y="693123"/>
            <a:ext cx="7963724" cy="666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rPr lang="es-MX" sz="1800" b="1" i="0" u="none" strike="noStrike" cap="none" dirty="0">
                <a:solidFill>
                  <a:srgbClr val="262626"/>
                </a:solidFill>
                <a:latin typeface="Century Gothic" panose="020B0502020202020204" pitchFamily="34" charset="0"/>
              </a:rPr>
              <a:t>CONSEJO TUTORIAL DEL CENTRO UNIVERSITARIO DEL NORTE</a:t>
            </a:r>
            <a:endParaRPr sz="1800" b="1" i="0" u="none" strike="noStrike" cap="none" dirty="0">
              <a:solidFill>
                <a:srgbClr val="262626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PR-011-AV-01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625500" y="593889"/>
            <a:ext cx="7726648" cy="103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i="0" u="none" strike="noStrike" cap="none" dirty="0" smtClean="0">
                <a:solidFill>
                  <a:srgbClr val="000000"/>
                </a:solidFill>
                <a:latin typeface="Century Gothic" panose="020B0502020202020204" pitchFamily="34" charset="0"/>
                <a:ea typeface="Raleway SemiBold"/>
                <a:cs typeface="Raleway SemiBold"/>
                <a:sym typeface="Raleway SemiBold"/>
              </a:rPr>
              <a:t>La Tutoría como Parte </a:t>
            </a:r>
            <a:r>
              <a:rPr lang="es-MX" sz="360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Raleway SemiBold"/>
                <a:cs typeface="Raleway SemiBold"/>
                <a:sym typeface="Raleway SemiBold"/>
              </a:rPr>
              <a:t>de las funciones del docente</a:t>
            </a:r>
            <a:endParaRPr sz="180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365220" y="2206781"/>
            <a:ext cx="7781040" cy="394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i="0" u="none" strike="noStrike" cap="none" dirty="0" smtClean="0">
                <a:solidFill>
                  <a:srgbClr val="04516D"/>
                </a:solidFill>
                <a:latin typeface="Century Gothic" panose="020B0502020202020204" pitchFamily="34" charset="0"/>
                <a:ea typeface="Raleway Medium"/>
                <a:cs typeface="Raleway Medium"/>
                <a:sym typeface="Raleway Medium"/>
              </a:rPr>
              <a:t>El Estatuto </a:t>
            </a:r>
            <a:r>
              <a:rPr lang="es-MX" sz="2000" i="0" u="none" strike="noStrike" cap="none" dirty="0">
                <a:solidFill>
                  <a:srgbClr val="04516D"/>
                </a:solidFill>
                <a:latin typeface="Century Gothic" panose="020B0502020202020204" pitchFamily="34" charset="0"/>
                <a:ea typeface="Raleway Medium"/>
                <a:cs typeface="Raleway Medium"/>
                <a:sym typeface="Raleway Medium"/>
              </a:rPr>
              <a:t>del Personal Académico de la Universidad de </a:t>
            </a:r>
            <a:r>
              <a:rPr lang="es-MX" sz="2000" i="0" u="none" strike="noStrike" cap="none" dirty="0" smtClean="0">
                <a:solidFill>
                  <a:srgbClr val="04516D"/>
                </a:solidFill>
                <a:latin typeface="Century Gothic" panose="020B0502020202020204" pitchFamily="34" charset="0"/>
                <a:ea typeface="Raleway Medium"/>
                <a:cs typeface="Raleway Medium"/>
                <a:sym typeface="Raleway Medium"/>
              </a:rPr>
              <a:t>Guadalajara menciona en el Artículo 37 que: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u="none" strike="noStrike" cap="none" dirty="0" smtClean="0">
                <a:solidFill>
                  <a:srgbClr val="000000"/>
                </a:solidFill>
                <a:latin typeface="Century Gothic" panose="020B0502020202020204" pitchFamily="34" charset="0"/>
                <a:ea typeface="Raleway Medium"/>
                <a:cs typeface="Raleway Medium"/>
                <a:sym typeface="Raleway Medium"/>
              </a:rPr>
              <a:t>Son </a:t>
            </a:r>
            <a:r>
              <a:rPr lang="es-MX" sz="200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Raleway Medium"/>
                <a:cs typeface="Raleway Medium"/>
                <a:sym typeface="Raleway Medium"/>
              </a:rPr>
              <a:t>obligaciones de todos los miembros del personal académico de la Universidad de </a:t>
            </a:r>
            <a:r>
              <a:rPr lang="es-MX" sz="2000" u="none" strike="noStrike" cap="none" dirty="0" smtClean="0">
                <a:solidFill>
                  <a:srgbClr val="000000"/>
                </a:solidFill>
                <a:latin typeface="Century Gothic" panose="020B0502020202020204" pitchFamily="34" charset="0"/>
                <a:ea typeface="Raleway Medium"/>
                <a:cs typeface="Raleway Medium"/>
                <a:sym typeface="Raleway Medium"/>
              </a:rPr>
              <a:t>Guadalajara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MX" sz="2000" i="1" dirty="0">
              <a:latin typeface="Century Gothic" panose="020B0502020202020204" pitchFamily="34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i="1" u="none" strike="noStrike" cap="none" dirty="0" smtClean="0">
                <a:solidFill>
                  <a:srgbClr val="000000"/>
                </a:solidFill>
                <a:latin typeface="Century Gothic" panose="020B0502020202020204" pitchFamily="34" charset="0"/>
                <a:ea typeface="Raleway Medium"/>
                <a:cs typeface="Raleway Medium"/>
                <a:sym typeface="Raleway Medium"/>
              </a:rPr>
              <a:t>VI</a:t>
            </a:r>
            <a:r>
              <a:rPr lang="es-MX" sz="2000" i="1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Raleway Medium"/>
                <a:cs typeface="Raleway Medium"/>
                <a:sym typeface="Raleway Medium"/>
              </a:rPr>
              <a:t>. Desempeñarse como tutor académico de los alumnos para procurar su formación integral.</a:t>
            </a:r>
            <a:endParaRPr sz="1800" i="1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PR-011-AV-01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/>
          <p:nvPr/>
        </p:nvSpPr>
        <p:spPr>
          <a:xfrm>
            <a:off x="491935" y="433636"/>
            <a:ext cx="8260080" cy="529045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MX" sz="2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Raleway Medium"/>
                <a:cs typeface="Raleway Medium"/>
                <a:sym typeface="Raleway Medium"/>
              </a:rPr>
              <a:t>PROGRAMA INSTITUCIONAL DE TUTORÍAS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MX" sz="2400" b="1" dirty="0">
              <a:solidFill>
                <a:schemeClr val="tx1"/>
              </a:solidFill>
              <a:latin typeface="Century Gothic" panose="020B0502020202020204" pitchFamily="34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MX" sz="20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Raleway Medium"/>
                <a:cs typeface="Raleway Medium"/>
                <a:sym typeface="Raleway Medium"/>
              </a:rPr>
              <a:t>Misión</a:t>
            </a:r>
            <a:r>
              <a:rPr lang="es-MX" sz="2000" b="1" dirty="0">
                <a:solidFill>
                  <a:schemeClr val="tx1"/>
                </a:solidFill>
                <a:latin typeface="Century Gothic" panose="020B0502020202020204" pitchFamily="34" charset="0"/>
                <a:ea typeface="Raleway Medium"/>
                <a:cs typeface="Raleway Medium"/>
                <a:sym typeface="Raleway Medium"/>
              </a:rPr>
              <a:t>:</a:t>
            </a:r>
            <a:endParaRPr sz="2000" b="1" dirty="0">
              <a:solidFill>
                <a:schemeClr val="tx1"/>
              </a:solidFill>
              <a:latin typeface="Century Gothic" panose="020B0502020202020204" pitchFamily="34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MX" sz="2000" dirty="0">
                <a:latin typeface="Century Gothic" panose="020B0502020202020204" pitchFamily="34" charset="0"/>
                <a:ea typeface="Raleway Medium"/>
                <a:cs typeface="Raleway Medium"/>
                <a:sym typeface="Raleway Medium"/>
              </a:rPr>
              <a:t>El </a:t>
            </a:r>
            <a:r>
              <a:rPr lang="es-MX" sz="2000" dirty="0" err="1">
                <a:latin typeface="Century Gothic" panose="020B0502020202020204" pitchFamily="34" charset="0"/>
                <a:ea typeface="Raleway Medium"/>
                <a:cs typeface="Raleway Medium"/>
                <a:sym typeface="Raleway Medium"/>
              </a:rPr>
              <a:t>PIT</a:t>
            </a:r>
            <a:r>
              <a:rPr lang="es-MX" sz="2000" dirty="0">
                <a:latin typeface="Century Gothic" panose="020B0502020202020204" pitchFamily="34" charset="0"/>
                <a:ea typeface="Raleway Medium"/>
                <a:cs typeface="Raleway Medium"/>
                <a:sym typeface="Raleway Medium"/>
              </a:rPr>
              <a:t> es un programa institucional de acompañamiento, asesoría, orientación y seguimiento de los estudiantes de la </a:t>
            </a:r>
            <a:r>
              <a:rPr lang="es-MX" sz="2000" dirty="0" err="1">
                <a:latin typeface="Century Gothic" panose="020B0502020202020204" pitchFamily="34" charset="0"/>
                <a:ea typeface="Raleway Medium"/>
                <a:cs typeface="Raleway Medium"/>
                <a:sym typeface="Raleway Medium"/>
              </a:rPr>
              <a:t>UdeG</a:t>
            </a:r>
            <a:r>
              <a:rPr lang="es-MX" sz="2000" dirty="0">
                <a:latin typeface="Century Gothic" panose="020B0502020202020204" pitchFamily="34" charset="0"/>
                <a:ea typeface="Raleway Medium"/>
                <a:cs typeface="Raleway Medium"/>
                <a:sym typeface="Raleway Medium"/>
              </a:rPr>
              <a:t>, que promueve su formación integral, coadyuvando al logro de los objetivos institucionales, con ética y responsabilidad en la transformación y el desarrollo social.</a:t>
            </a:r>
            <a:endParaRPr sz="2000" dirty="0">
              <a:latin typeface="Century Gothic" panose="020B0502020202020204" pitchFamily="34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dirty="0">
              <a:latin typeface="Century Gothic" panose="020B0502020202020204" pitchFamily="34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MX" sz="2000" b="1" dirty="0">
                <a:solidFill>
                  <a:schemeClr val="tx1"/>
                </a:solidFill>
                <a:latin typeface="Century Gothic" panose="020B0502020202020204" pitchFamily="34" charset="0"/>
                <a:ea typeface="Raleway Medium"/>
                <a:cs typeface="Raleway Medium"/>
                <a:sym typeface="Raleway Medium"/>
              </a:rPr>
              <a:t>Visión:</a:t>
            </a:r>
            <a:endParaRPr sz="2000" b="1" dirty="0">
              <a:solidFill>
                <a:schemeClr val="tx1"/>
              </a:solidFill>
              <a:latin typeface="Century Gothic" panose="020B0502020202020204" pitchFamily="34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MX" sz="2000" dirty="0">
                <a:latin typeface="Century Gothic" panose="020B0502020202020204" pitchFamily="34" charset="0"/>
                <a:ea typeface="Raleway Medium"/>
                <a:cs typeface="Raleway Medium"/>
                <a:sym typeface="Raleway Medium"/>
              </a:rPr>
              <a:t>El </a:t>
            </a:r>
            <a:r>
              <a:rPr lang="es-MX" sz="2000" dirty="0" err="1">
                <a:latin typeface="Century Gothic" panose="020B0502020202020204" pitchFamily="34" charset="0"/>
                <a:ea typeface="Raleway Medium"/>
                <a:cs typeface="Raleway Medium"/>
                <a:sym typeface="Raleway Medium"/>
              </a:rPr>
              <a:t>PIT</a:t>
            </a:r>
            <a:r>
              <a:rPr lang="es-MX" sz="2000" dirty="0">
                <a:latin typeface="Century Gothic" panose="020B0502020202020204" pitchFamily="34" charset="0"/>
                <a:ea typeface="Raleway Medium"/>
                <a:cs typeface="Raleway Medium"/>
                <a:sym typeface="Raleway Medium"/>
              </a:rPr>
              <a:t> es un programa institucional permanente que impacta en toda la Red Universitaria, promueve una práctica tutorial ética y de calidad que redunda en el desarrollo académico de tutores y tutorados, utilizando la tecnología para atender sus demandas. </a:t>
            </a:r>
            <a:endParaRPr sz="2000" dirty="0">
              <a:latin typeface="Century Gothic" panose="020B0502020202020204" pitchFamily="34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PR-011-AV-01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/>
        </p:nvSpPr>
        <p:spPr>
          <a:xfrm>
            <a:off x="120752" y="826348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Objetivo</a:t>
            </a:r>
            <a:endParaRPr sz="180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822960" y="1698705"/>
            <a:ext cx="7637040" cy="357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latin typeface="Raleway Medium"/>
                <a:ea typeface="Raleway Medium"/>
                <a:cs typeface="Raleway Medium"/>
                <a:sym typeface="Raleway Medium"/>
              </a:rPr>
              <a:t>     </a:t>
            </a:r>
            <a:r>
              <a:rPr lang="es-MX" sz="2000" dirty="0">
                <a:latin typeface="Century Gothic" panose="020B0502020202020204" pitchFamily="34" charset="0"/>
                <a:ea typeface="Raleway Medium"/>
                <a:cs typeface="Raleway Medium"/>
                <a:sym typeface="Raleway Medium"/>
              </a:rPr>
              <a:t>Promover la formación integral de los alumnos de la Universidad de Guadalajara a través de la institucionalización de la acción tutorial como medio para mejorar sus indicadores de retención, aprovechamiento y eficiencia terminal. </a:t>
            </a:r>
            <a:endParaRPr sz="2000" dirty="0">
              <a:latin typeface="Century Gothic" panose="020B0502020202020204" pitchFamily="34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entury Gothic" panose="020B0502020202020204" pitchFamily="34" charset="0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200" y="3474198"/>
            <a:ext cx="3029200" cy="157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PR-011-AV-01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 descr="rol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850" y="204225"/>
            <a:ext cx="8369024" cy="62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 txBox="1"/>
          <p:nvPr/>
        </p:nvSpPr>
        <p:spPr>
          <a:xfrm rot="5400000">
            <a:off x="7300406" y="4719080"/>
            <a:ext cx="306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Programa Institucional de Tutorías (PIT)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chemeClr val="dk1"/>
                </a:solidFill>
                <a:latin typeface="Libre Franklin SemiBold"/>
                <a:ea typeface="Libre Franklin SemiBold"/>
                <a:cs typeface="Libre Franklin SemiBold"/>
                <a:sym typeface="Libre Franklin SemiBold"/>
              </a:rPr>
              <a:t>Consejo Técnico de Tutorías (CTT</a:t>
            </a:r>
            <a:r>
              <a:rPr lang="es-MX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PR-011-AV-01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/>
        </p:nvSpPr>
        <p:spPr>
          <a:xfrm>
            <a:off x="690306" y="1754411"/>
            <a:ext cx="3763962" cy="407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Noto Sans Symbols"/>
              <a:buChar char="⚫"/>
            </a:pPr>
            <a:r>
              <a:rPr lang="es-MX" sz="1800" b="1" cap="none" dirty="0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Facilita</a:t>
            </a:r>
            <a:r>
              <a:rPr lang="es-MX" sz="1800" cap="none" dirty="0">
                <a:solidFill>
                  <a:schemeClr val="dk2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 la integración del estudiante a la vida universitaria (Reglamento Gral. de Evaluación y Promoción de Alumnos) y da a conocer la oferta de servicios de apoyo (tipos de becas, etc.).</a:t>
            </a:r>
            <a:endParaRPr sz="1800" dirty="0">
              <a:latin typeface="Century Gothic" panose="020B0502020202020204" pitchFamily="34" charset="0"/>
              <a:ea typeface="Libre Franklin"/>
              <a:cs typeface="Libre Franklin"/>
              <a:sym typeface="Libre Franklin"/>
            </a:endParaRPr>
          </a:p>
          <a:p>
            <a:pPr marL="274320" marR="0" lvl="0" indent="-274320" algn="just" rtl="0">
              <a:spcBef>
                <a:spcPts val="11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endParaRPr sz="1800" cap="none" dirty="0">
              <a:solidFill>
                <a:schemeClr val="dk2"/>
              </a:solidFill>
              <a:latin typeface="Century Gothic" panose="020B0502020202020204" pitchFamily="34" charset="0"/>
              <a:ea typeface="Libre Franklin"/>
              <a:cs typeface="Libre Franklin"/>
              <a:sym typeface="Libre Franklin"/>
            </a:endParaRPr>
          </a:p>
          <a:p>
            <a:pPr marL="274320" marR="0" lvl="0" indent="-274320" algn="just" rtl="0">
              <a:spcBef>
                <a:spcPts val="11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Noto Sans Symbols"/>
              <a:buChar char="⚫"/>
            </a:pPr>
            <a:r>
              <a:rPr lang="es-MX" sz="1800" b="1" cap="none" dirty="0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Motiva, orienta y refuerza </a:t>
            </a:r>
            <a:r>
              <a:rPr lang="es-MX" sz="1800" cap="none" dirty="0">
                <a:solidFill>
                  <a:schemeClr val="dk2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el proceso de aprendizaje del alumno.</a:t>
            </a:r>
            <a:endParaRPr sz="1800" dirty="0">
              <a:latin typeface="Century Gothic" panose="020B0502020202020204" pitchFamily="34" charset="0"/>
              <a:ea typeface="Libre Franklin"/>
              <a:cs typeface="Libre Franklin"/>
              <a:sym typeface="Libre Franklin"/>
            </a:endParaRPr>
          </a:p>
          <a:p>
            <a:pPr marL="274320" marR="0" lvl="0" indent="-149812" algn="just" rtl="0">
              <a:spcBef>
                <a:spcPts val="11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Noto Sans Symbols"/>
              <a:buNone/>
            </a:pPr>
            <a:endParaRPr sz="1800" cap="none" dirty="0">
              <a:solidFill>
                <a:schemeClr val="dk2"/>
              </a:solidFill>
              <a:latin typeface="Century Gothic" panose="020B0502020202020204" pitchFamily="34" charset="0"/>
              <a:ea typeface="Libre Franklin"/>
              <a:cs typeface="Libre Franklin"/>
              <a:sym typeface="Libre Franklin"/>
            </a:endParaRPr>
          </a:p>
          <a:p>
            <a:pPr marL="274320" marR="0" lvl="0" indent="-274320" algn="just" rtl="0">
              <a:spcBef>
                <a:spcPts val="11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Noto Sans Symbols"/>
              <a:buChar char="⚫"/>
            </a:pPr>
            <a:r>
              <a:rPr lang="es-MX" sz="1800" b="1" cap="none" dirty="0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Adapta</a:t>
            </a:r>
            <a:r>
              <a:rPr lang="es-MX" sz="1800" cap="none" dirty="0">
                <a:solidFill>
                  <a:schemeClr val="dk2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 el sistema académico a las características particulares de cada alumno</a:t>
            </a:r>
            <a:r>
              <a:rPr lang="es-MX" sz="2200" cap="none" dirty="0">
                <a:solidFill>
                  <a:schemeClr val="dk2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.</a:t>
            </a:r>
            <a:endParaRPr dirty="0">
              <a:latin typeface="Century Gothic" panose="020B0502020202020204" pitchFamily="34" charset="0"/>
              <a:ea typeface="Libre Franklin"/>
              <a:cs typeface="Libre Franklin"/>
              <a:sym typeface="Libre Franklin"/>
            </a:endParaRPr>
          </a:p>
          <a:p>
            <a:pPr marL="274320" marR="0" lvl="0" indent="-274320" algn="l" rtl="0">
              <a:spcBef>
                <a:spcPts val="11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endParaRPr sz="2200" cap="none" dirty="0">
              <a:solidFill>
                <a:srgbClr val="775E18"/>
              </a:solidFill>
              <a:latin typeface="Century Gothic" panose="020B0502020202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4705254" y="1813161"/>
            <a:ext cx="3749700" cy="3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Noto Sans Symbols"/>
              <a:buChar char="⚫"/>
            </a:pPr>
            <a:r>
              <a:rPr lang="es-MX" sz="2000" b="1" cap="none" dirty="0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Apoya</a:t>
            </a:r>
            <a:r>
              <a:rPr lang="es-MX" sz="2000" cap="none" dirty="0">
                <a:solidFill>
                  <a:schemeClr val="dk2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 al estudiante desde los primeros ciclos, vinculando siempre las habilidades propias de la formación y la adquisición de estrategias de aprendizaje.</a:t>
            </a:r>
            <a:endParaRPr sz="2000" dirty="0">
              <a:latin typeface="Century Gothic" panose="020B0502020202020204" pitchFamily="34" charset="0"/>
              <a:ea typeface="Libre Franklin"/>
              <a:cs typeface="Libre Franklin"/>
              <a:sym typeface="Libre Franklin"/>
            </a:endParaRPr>
          </a:p>
          <a:p>
            <a:pPr marL="274320" marR="0" lvl="0" indent="-274320" algn="just" rtl="0">
              <a:spcBef>
                <a:spcPts val="11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endParaRPr sz="2000" cap="none" dirty="0">
              <a:solidFill>
                <a:schemeClr val="dk2"/>
              </a:solidFill>
              <a:latin typeface="Century Gothic" panose="020B0502020202020204" pitchFamily="34" charset="0"/>
              <a:ea typeface="Libre Franklin"/>
              <a:cs typeface="Libre Franklin"/>
              <a:sym typeface="Libre Franklin"/>
            </a:endParaRPr>
          </a:p>
          <a:p>
            <a:pPr marL="274320" marR="0" lvl="0" indent="-274320" algn="just" rtl="0">
              <a:spcBef>
                <a:spcPts val="11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Noto Sans Symbols"/>
              <a:buChar char="⚫"/>
            </a:pPr>
            <a:r>
              <a:rPr lang="es-MX" sz="2000" b="1" cap="none" dirty="0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Fomenta</a:t>
            </a:r>
            <a:r>
              <a:rPr lang="es-MX" sz="2000" cap="none" dirty="0">
                <a:solidFill>
                  <a:schemeClr val="dk2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 en el alumno una actitud crítica que le permita evaluar y transformar su conocimiento.</a:t>
            </a:r>
            <a:endParaRPr sz="2000" dirty="0">
              <a:latin typeface="Century Gothic" panose="020B0502020202020204" pitchFamily="34" charset="0"/>
              <a:ea typeface="Libre Franklin"/>
              <a:cs typeface="Libre Franklin"/>
              <a:sym typeface="Libre Franklin"/>
            </a:endParaRPr>
          </a:p>
          <a:p>
            <a:pPr marL="274320" marR="0" lvl="0" indent="-149812" algn="just" rtl="0">
              <a:spcBef>
                <a:spcPts val="11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Noto Sans Symbols"/>
              <a:buNone/>
            </a:pPr>
            <a:endParaRPr sz="2000" cap="none" dirty="0">
              <a:solidFill>
                <a:schemeClr val="dk2"/>
              </a:solidFill>
              <a:latin typeface="Century Gothic" panose="020B0502020202020204" pitchFamily="34" charset="0"/>
              <a:ea typeface="Libre Franklin"/>
              <a:cs typeface="Libre Franklin"/>
              <a:sym typeface="Libre Franklin"/>
            </a:endParaRPr>
          </a:p>
          <a:p>
            <a:pPr marL="274320" marR="0" lvl="0" indent="-274320" algn="just" rtl="0">
              <a:spcBef>
                <a:spcPts val="11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Noto Sans Symbols"/>
              <a:buChar char="⚫"/>
            </a:pPr>
            <a:r>
              <a:rPr lang="es-MX" sz="2000" b="1" cap="none" dirty="0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Propicia</a:t>
            </a:r>
            <a:r>
              <a:rPr lang="es-MX" sz="2000" cap="none" dirty="0">
                <a:solidFill>
                  <a:schemeClr val="tx1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s-MX" sz="2000" cap="none" dirty="0">
                <a:solidFill>
                  <a:schemeClr val="dk2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la independencia del estudiante con el fin de convertirlo en autogestor de su aprendizaje</a:t>
            </a:r>
            <a:r>
              <a:rPr lang="es-MX" sz="2200" cap="none" dirty="0">
                <a:solidFill>
                  <a:schemeClr val="dk2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. </a:t>
            </a:r>
            <a:endParaRPr sz="2200" cap="none" dirty="0">
              <a:solidFill>
                <a:schemeClr val="dk2"/>
              </a:solidFill>
              <a:latin typeface="Century Gothic" panose="020B0502020202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1077281" y="892397"/>
            <a:ext cx="7716600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omic Sans MS"/>
              <a:buNone/>
            </a:pPr>
            <a:r>
              <a:rPr lang="es-MX" sz="2400" b="1" cap="none" dirty="0">
                <a:solidFill>
                  <a:srgbClr val="262626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Funciones básicas del tutor</a:t>
            </a:r>
            <a:endParaRPr sz="2400" b="1" cap="none" dirty="0">
              <a:solidFill>
                <a:srgbClr val="262626"/>
              </a:solidFill>
              <a:latin typeface="Century Gothic" panose="020B0502020202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PR-011-AV-01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/>
        </p:nvSpPr>
        <p:spPr>
          <a:xfrm>
            <a:off x="827640" y="115200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Estudiantes con diferentes niveles de </a:t>
            </a:r>
            <a:r>
              <a:rPr lang="es-MX" sz="2800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atención</a:t>
            </a:r>
            <a:r>
              <a:rPr lang="es-MX" sz="2800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/>
            </a:r>
            <a:br>
              <a:rPr lang="es-MX" sz="2800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</a:br>
            <a:r>
              <a:rPr lang="es-MX" sz="2800" dirty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 se identificarán 3 perfiles</a:t>
            </a:r>
            <a:r>
              <a:rPr lang="es-MX" sz="2800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  <a:t>:</a:t>
            </a:r>
            <a:br>
              <a:rPr lang="es-MX" sz="2800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 Medium"/>
                <a:cs typeface="Libre Franklin Medium"/>
                <a:sym typeface="Libre Franklin Medium"/>
              </a:rPr>
            </a:br>
            <a:r>
              <a:rPr lang="es-MX" sz="2800" dirty="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	</a:t>
            </a: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8"/>
          <p:cNvSpPr txBox="1"/>
          <p:nvPr/>
        </p:nvSpPr>
        <p:spPr>
          <a:xfrm>
            <a:off x="827640" y="1939815"/>
            <a:ext cx="7520760" cy="44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Char char="•"/>
            </a:pPr>
            <a:r>
              <a:rPr lang="es-MX" u="sng" dirty="0">
                <a:solidFill>
                  <a:srgbClr val="00B05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Estudiante </a:t>
            </a:r>
            <a:r>
              <a:rPr lang="es-MX" u="sng" dirty="0" smtClean="0">
                <a:solidFill>
                  <a:srgbClr val="00B05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A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: </a:t>
            </a: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3 sesiones presenciales obligatorias</a:t>
            </a:r>
            <a:endParaRPr dirty="0">
              <a:solidFill>
                <a:srgbClr val="000000"/>
              </a:solidFill>
              <a:latin typeface="Century Gothic" panose="020B0502020202020204" pitchFamily="34" charset="0"/>
              <a:ea typeface="Libre Franklin"/>
              <a:cs typeface="Libre Franklin"/>
              <a:sym typeface="Libre Franklin"/>
            </a:endParaRPr>
          </a:p>
          <a:p>
            <a:pPr marL="1257300" marR="0" lvl="2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bre Franklin"/>
              <a:buChar char="-"/>
            </a:pPr>
            <a:r>
              <a:rPr lang="es-MX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Académico: estudiante </a:t>
            </a:r>
            <a:r>
              <a:rPr lang="es-MX" b="0" i="0" u="none" strike="noStrike" cap="none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autogestivo</a:t>
            </a:r>
            <a:r>
              <a:rPr lang="es-MX" dirty="0" smtClean="0"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, promedio</a:t>
            </a:r>
            <a:r>
              <a:rPr lang="es-MX" b="0" i="0" u="none" strike="noStrike" cap="none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s-MX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(100-90)</a:t>
            </a:r>
            <a:endParaRPr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Libre Franklin"/>
              <a:cs typeface="Libre Franklin"/>
              <a:sym typeface="Libre Franklin"/>
            </a:endParaRPr>
          </a:p>
          <a:p>
            <a:pPr marL="1257300" marR="0" lvl="2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bre Franklin"/>
              <a:buChar char="-"/>
            </a:pPr>
            <a:r>
              <a:rPr lang="es-MX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Socioeconómico: cubiertas todas las necesidades de </a:t>
            </a:r>
            <a:r>
              <a:rPr lang="es-MX" b="0" i="0" u="none" strike="noStrike" cap="none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bienestar Calidad </a:t>
            </a:r>
            <a:r>
              <a:rPr lang="es-MX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de vida: riesgo bajo</a:t>
            </a:r>
            <a:endParaRPr dirty="0">
              <a:latin typeface="Century Gothic" panose="020B0502020202020204" pitchFamily="34" charset="0"/>
            </a:endParaRPr>
          </a:p>
          <a:p>
            <a:pPr marL="914400" marR="0" lvl="2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Arial"/>
              <a:buChar char="•"/>
            </a:pPr>
            <a:r>
              <a:rPr lang="es-MX" u="sng" dirty="0">
                <a:solidFill>
                  <a:srgbClr val="FFC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Estudiante B</a:t>
            </a: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: 3 sesiones presenciales obligatorias</a:t>
            </a:r>
            <a:endParaRPr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1257300" marR="0" lvl="2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bre Franklin"/>
              <a:buChar char="-"/>
            </a:pPr>
            <a:r>
              <a:rPr lang="es-MX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Académico: desempeño promedio (89-80)</a:t>
            </a:r>
            <a:endParaRPr dirty="0">
              <a:latin typeface="Century Gothic" panose="020B0502020202020204" pitchFamily="34" charset="0"/>
            </a:endParaRPr>
          </a:p>
          <a:p>
            <a:pPr marL="1257300" marR="0" lvl="2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bre Franklin"/>
              <a:buChar char="-"/>
            </a:pPr>
            <a:r>
              <a:rPr lang="es-MX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Socioeconómico: cubiertas todas las necesidades de </a:t>
            </a:r>
            <a:r>
              <a:rPr lang="es-MX" b="0" i="0" u="none" strike="noStrike" cap="none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bienestar</a:t>
            </a:r>
            <a:endParaRPr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Libre Franklin"/>
              <a:cs typeface="Libre Franklin"/>
              <a:sym typeface="Libre Franklin"/>
            </a:endParaRPr>
          </a:p>
          <a:p>
            <a:pPr marL="1257300" marR="0" lvl="2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bre Franklin"/>
              <a:buChar char="-"/>
            </a:pPr>
            <a:r>
              <a:rPr lang="es-MX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Calidad de vida: riesgo medio</a:t>
            </a:r>
            <a:endParaRPr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es-MX" u="sng" dirty="0">
                <a:solidFill>
                  <a:srgbClr val="FF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Estudiante </a:t>
            </a:r>
            <a:r>
              <a:rPr lang="es-MX" u="sng" dirty="0" smtClean="0">
                <a:solidFill>
                  <a:srgbClr val="FF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C: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3 sesiones presenciales obligatorias, monitoreo en línea</a:t>
            </a:r>
            <a:endParaRPr dirty="0">
              <a:latin typeface="Century Gothic" panose="020B0502020202020204" pitchFamily="34" charset="0"/>
            </a:endParaRPr>
          </a:p>
          <a:p>
            <a:pPr marL="1257300" marR="0" lvl="2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bre Franklin"/>
              <a:buChar char="-"/>
            </a:pPr>
            <a:r>
              <a:rPr lang="es-MX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Académico: bajo desempeño académico, posible desertor(79-)</a:t>
            </a:r>
            <a:endParaRPr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Libre Franklin"/>
              <a:cs typeface="Libre Franklin"/>
              <a:sym typeface="Libre Franklin"/>
            </a:endParaRPr>
          </a:p>
          <a:p>
            <a:pPr marL="1257300" marR="0" lvl="2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bre Franklin"/>
              <a:buChar char="-"/>
            </a:pPr>
            <a:r>
              <a:rPr lang="es-MX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Socioeconómico: cubiertas todas las necesidades de bienestar </a:t>
            </a:r>
            <a:r>
              <a:rPr lang="es-MX" b="0" i="0" u="none" strike="noStrike" cap="none" dirty="0" smtClean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Calidad </a:t>
            </a:r>
            <a:r>
              <a:rPr lang="es-MX" b="0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de vida: riesgo alto </a:t>
            </a:r>
            <a:endParaRPr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PR-011-AV-01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/>
          <p:nvPr/>
        </p:nvSpPr>
        <p:spPr>
          <a:xfrm>
            <a:off x="2294804" y="1057921"/>
            <a:ext cx="5312628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Procesos de </a:t>
            </a:r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Libre Franklin"/>
                <a:cs typeface="Libre Franklin"/>
                <a:sym typeface="Libre Franklin"/>
              </a:rPr>
              <a:t>la Tutoría 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Garamond"/>
              <a:cs typeface="Garamond"/>
              <a:sym typeface="Garamon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848" y="2330474"/>
            <a:ext cx="3245214" cy="1817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uadroTexto 3"/>
          <p:cNvSpPr txBox="1"/>
          <p:nvPr/>
        </p:nvSpPr>
        <p:spPr>
          <a:xfrm>
            <a:off x="6469811" y="6530196"/>
            <a:ext cx="19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PR-011-AV-01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287</TotalTime>
  <Words>1055</Words>
  <Application>Microsoft Office PowerPoint</Application>
  <PresentationFormat>Presentación en pantalla (4:3)</PresentationFormat>
  <Paragraphs>150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30" baseType="lpstr">
      <vt:lpstr>Libre Franklin SemiBold</vt:lpstr>
      <vt:lpstr>Comic Sans MS</vt:lpstr>
      <vt:lpstr>Arial</vt:lpstr>
      <vt:lpstr>Garamond</vt:lpstr>
      <vt:lpstr>Raleway SemiBold</vt:lpstr>
      <vt:lpstr>Calibri</vt:lpstr>
      <vt:lpstr>Calibri Light</vt:lpstr>
      <vt:lpstr>Raleway Medium</vt:lpstr>
      <vt:lpstr>Gungsuh</vt:lpstr>
      <vt:lpstr>Libre Franklin</vt:lpstr>
      <vt:lpstr>Noto Sans Symbols</vt:lpstr>
      <vt:lpstr>Libre Franklin Medium</vt:lpstr>
      <vt:lpstr>Century Gothic</vt:lpstr>
      <vt:lpstr>Retrospección</vt:lpstr>
      <vt:lpstr>Unidad de Tutoría Académica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de Tutoría Académica</dc:title>
  <dc:creator>Academicos 1</dc:creator>
  <cp:lastModifiedBy>Administrativo</cp:lastModifiedBy>
  <cp:revision>31</cp:revision>
  <dcterms:modified xsi:type="dcterms:W3CDTF">2022-11-08T18:49:00Z</dcterms:modified>
</cp:coreProperties>
</file>