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4" r:id="rId2"/>
    <p:sldId id="295" r:id="rId3"/>
    <p:sldId id="296" r:id="rId4"/>
    <p:sldId id="297" r:id="rId5"/>
    <p:sldId id="298" r:id="rId6"/>
    <p:sldId id="299" r:id="rId7"/>
    <p:sldId id="300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07" r:id="rId1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6D60"/>
    <a:srgbClr val="679747"/>
    <a:srgbClr val="E6781E"/>
    <a:srgbClr val="5A8B39"/>
    <a:srgbClr val="73A74F"/>
    <a:srgbClr val="70AC2E"/>
    <a:srgbClr val="567D3B"/>
    <a:srgbClr val="618D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73" d="100"/>
          <a:sy n="73" d="100"/>
        </p:scale>
        <p:origin x="7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2297E-4C27-4AE7-90CD-5832F9BA0FC5}" type="datetimeFigureOut">
              <a:rPr lang="es-MX" smtClean="0"/>
              <a:t>27/04/2018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DB56F-8559-4DDE-B7B9-E3047A21DD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1003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2297E-4C27-4AE7-90CD-5832F9BA0FC5}" type="datetimeFigureOut">
              <a:rPr lang="es-MX" smtClean="0"/>
              <a:t>27/04/2018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DB56F-8559-4DDE-B7B9-E3047A21DD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9068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2297E-4C27-4AE7-90CD-5832F9BA0FC5}" type="datetimeFigureOut">
              <a:rPr lang="es-MX" smtClean="0"/>
              <a:t>27/04/2018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DB56F-8559-4DDE-B7B9-E3047A21DD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05073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2297E-4C27-4AE7-90CD-5832F9BA0FC5}" type="datetimeFigureOut">
              <a:rPr lang="es-MX" smtClean="0"/>
              <a:t>27/04/2018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DB56F-8559-4DDE-B7B9-E3047A21DD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8965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2297E-4C27-4AE7-90CD-5832F9BA0FC5}" type="datetimeFigureOut">
              <a:rPr lang="es-MX" smtClean="0"/>
              <a:t>27/04/2018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DB56F-8559-4DDE-B7B9-E3047A21DD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9473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2297E-4C27-4AE7-90CD-5832F9BA0FC5}" type="datetimeFigureOut">
              <a:rPr lang="es-MX" smtClean="0"/>
              <a:t>27/04/2018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DB56F-8559-4DDE-B7B9-E3047A21DD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06374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2297E-4C27-4AE7-90CD-5832F9BA0FC5}" type="datetimeFigureOut">
              <a:rPr lang="es-MX" smtClean="0"/>
              <a:t>27/04/2018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DB56F-8559-4DDE-B7B9-E3047A21DD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74863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2297E-4C27-4AE7-90CD-5832F9BA0FC5}" type="datetimeFigureOut">
              <a:rPr lang="es-MX" smtClean="0"/>
              <a:t>27/04/2018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DB56F-8559-4DDE-B7B9-E3047A21DD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5518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2297E-4C27-4AE7-90CD-5832F9BA0FC5}" type="datetimeFigureOut">
              <a:rPr lang="es-MX" smtClean="0"/>
              <a:t>27/04/2018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DB56F-8559-4DDE-B7B9-E3047A21DD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352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2297E-4C27-4AE7-90CD-5832F9BA0FC5}" type="datetimeFigureOut">
              <a:rPr lang="es-MX" smtClean="0"/>
              <a:t>27/04/2018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DB56F-8559-4DDE-B7B9-E3047A21DD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82166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2297E-4C27-4AE7-90CD-5832F9BA0FC5}" type="datetimeFigureOut">
              <a:rPr lang="es-MX" smtClean="0"/>
              <a:t>27/04/2018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DB56F-8559-4DDE-B7B9-E3047A21DD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7884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2297E-4C27-4AE7-90CD-5832F9BA0FC5}" type="datetimeFigureOut">
              <a:rPr lang="es-MX" smtClean="0"/>
              <a:t>27/04/2018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DB56F-8559-4DDE-B7B9-E3047A21DD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64308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nancy.cardenas@cunorte.udg.mx" TargetMode="External"/><Relationship Id="rId2" Type="http://schemas.openxmlformats.org/officeDocument/2006/relationships/hyperlink" Target="mailto:jessica.arlette@cunorte.udg.m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siiau.udg.mx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8490"/>
            <a:ext cx="9144000" cy="280597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7600" cy="197848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243853" y="5319825"/>
            <a:ext cx="66562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cap="sm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ajan Pro" panose="02020502050506020301" pitchFamily="18" charset="0"/>
                <a:cs typeface="Times New Roman" panose="02020603050405020304" pitchFamily="18" charset="0"/>
              </a:rPr>
              <a:t>Guía rápida para el registro del alumno en el servicio social</a:t>
            </a:r>
            <a:endParaRPr lang="es-MX" sz="3200" cap="small" dirty="0">
              <a:solidFill>
                <a:schemeClr val="tx1">
                  <a:lumMod val="65000"/>
                  <a:lumOff val="35000"/>
                </a:schemeClr>
              </a:solidFill>
              <a:latin typeface="Trajan Pro" panose="02020502050506020301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5844987"/>
            <a:ext cx="1440000" cy="1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rect">
              <a:fillToRect l="50000" t="50000" r="50000" b="50000"/>
            </a:path>
            <a:tileRect/>
          </a:gradFill>
          <a:ln w="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5"/>
          <p:cNvSpPr/>
          <p:nvPr/>
        </p:nvSpPr>
        <p:spPr>
          <a:xfrm>
            <a:off x="7704000" y="5862987"/>
            <a:ext cx="1440000" cy="1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rect">
              <a:fillToRect l="50000" t="50000" r="50000" b="50000"/>
            </a:path>
            <a:tileRect/>
          </a:gradFill>
          <a:ln w="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5935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62141" y="365126"/>
            <a:ext cx="5553209" cy="1325563"/>
          </a:xfrm>
        </p:spPr>
        <p:txBody>
          <a:bodyPr>
            <a:noAutofit/>
          </a:bodyPr>
          <a:lstStyle/>
          <a:p>
            <a:pPr algn="just"/>
            <a:r>
              <a:rPr lang="es-MX" sz="3200" b="1" dirty="0" smtClean="0">
                <a:solidFill>
                  <a:schemeClr val="accent6">
                    <a:lumMod val="75000"/>
                  </a:schemeClr>
                </a:solidFill>
              </a:rPr>
              <a:t>2.  </a:t>
            </a:r>
            <a:r>
              <a:rPr lang="es-MX" sz="2400" b="1" dirty="0">
                <a:solidFill>
                  <a:schemeClr val="accent6">
                    <a:lumMod val="75000"/>
                  </a:schemeClr>
                </a:solidFill>
              </a:rPr>
              <a:t>Selecciona</a:t>
            </a:r>
            <a:r>
              <a:rPr lang="es-MX" sz="3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2400" b="1" dirty="0" smtClean="0">
                <a:solidFill>
                  <a:schemeClr val="accent6">
                    <a:lumMod val="75000"/>
                  </a:schemeClr>
                </a:solidFill>
              </a:rPr>
              <a:t>uno de los programas que están </a:t>
            </a:r>
            <a:r>
              <a:rPr lang="es-MX" sz="2400" b="1" dirty="0">
                <a:solidFill>
                  <a:schemeClr val="accent6">
                    <a:lumMod val="75000"/>
                  </a:schemeClr>
                </a:solidFill>
              </a:rPr>
              <a:t>enlistados</a:t>
            </a:r>
            <a:r>
              <a:rPr lang="es-MX" sz="3200" b="1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endParaRPr lang="es-MX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27" t="20164" r="5092" b="6341"/>
          <a:stretch/>
        </p:blipFill>
        <p:spPr>
          <a:xfrm>
            <a:off x="810158" y="2009105"/>
            <a:ext cx="7705192" cy="408260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365126"/>
            <a:ext cx="2219136" cy="987638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810157" y="4211393"/>
            <a:ext cx="2151983" cy="56667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362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47786" y="365126"/>
            <a:ext cx="5667564" cy="1325563"/>
          </a:xfrm>
        </p:spPr>
        <p:txBody>
          <a:bodyPr>
            <a:normAutofit/>
          </a:bodyPr>
          <a:lstStyle/>
          <a:p>
            <a:pPr algn="just"/>
            <a:r>
              <a:rPr lang="es-MX" sz="2400" b="1" dirty="0" smtClean="0">
                <a:solidFill>
                  <a:schemeClr val="accent6">
                    <a:lumMod val="75000"/>
                  </a:schemeClr>
                </a:solidFill>
              </a:rPr>
              <a:t>3. Dar clic en el botón “Actualizar listado” para que la información referente a la plaza se actualice. </a:t>
            </a:r>
            <a:endParaRPr lang="es-MX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17" t="21525" r="4439" b="7361"/>
          <a:stretch/>
        </p:blipFill>
        <p:spPr>
          <a:xfrm>
            <a:off x="927278" y="2047740"/>
            <a:ext cx="7433525" cy="387654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365126"/>
            <a:ext cx="2219136" cy="987638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824247" y="5254580"/>
            <a:ext cx="1635617" cy="669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51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47786" y="352246"/>
            <a:ext cx="5729544" cy="1325563"/>
          </a:xfrm>
        </p:spPr>
        <p:txBody>
          <a:bodyPr>
            <a:normAutofit/>
          </a:bodyPr>
          <a:lstStyle/>
          <a:p>
            <a:pPr algn="just"/>
            <a:r>
              <a:rPr lang="es-MX" sz="2400" b="1" dirty="0" smtClean="0">
                <a:solidFill>
                  <a:schemeClr val="accent6">
                    <a:lumMod val="75000"/>
                  </a:schemeClr>
                </a:solidFill>
              </a:rPr>
              <a:t>4.  Ver detalle de cada programa ofertado, seleccionando el programa, y oprimiendo el botón de “Detalle de oferta”.</a:t>
            </a:r>
            <a:endParaRPr lang="es-MX" sz="2400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81" t="19824" r="4766" b="7361"/>
          <a:stretch/>
        </p:blipFill>
        <p:spPr>
          <a:xfrm>
            <a:off x="1584101" y="1842731"/>
            <a:ext cx="6259132" cy="334995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521209"/>
            <a:ext cx="2219136" cy="987638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2588653" y="4614676"/>
            <a:ext cx="1146219" cy="6310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584101" y="5357611"/>
            <a:ext cx="68129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MX" sz="2000" b="1" dirty="0"/>
              <a:t>Nota: </a:t>
            </a:r>
            <a:r>
              <a:rPr lang="es-MX" sz="2000" dirty="0" smtClean="0"/>
              <a:t>se sugiere consultar:</a:t>
            </a:r>
          </a:p>
          <a:p>
            <a:pPr algn="just"/>
            <a:endParaRPr lang="es-MX" sz="2000" dirty="0" smtClean="0"/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i="1" dirty="0" smtClean="0"/>
              <a:t>El horario a cumplir.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i="1" dirty="0" smtClean="0"/>
              <a:t>El lugar de la prestación del Servicio Social.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i="1" dirty="0" smtClean="0"/>
              <a:t>Las actividades a desarrollar.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i="1" dirty="0" smtClean="0"/>
              <a:t>De tener dudas consultar directamente en la Dependencia Receptora.</a:t>
            </a:r>
            <a:r>
              <a:rPr lang="es-MX" sz="2000" dirty="0"/>
              <a:t>	</a:t>
            </a:r>
            <a:endParaRPr lang="es-MX" sz="2000" dirty="0" smtClean="0"/>
          </a:p>
        </p:txBody>
      </p:sp>
    </p:spTree>
    <p:extLst>
      <p:ext uri="{BB962C8B-B14F-4D97-AF65-F5344CB8AC3E}">
        <p14:creationId xmlns:p14="http://schemas.microsoft.com/office/powerpoint/2010/main" val="350406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22418" y="365126"/>
            <a:ext cx="6213764" cy="1325563"/>
          </a:xfrm>
        </p:spPr>
        <p:txBody>
          <a:bodyPr>
            <a:normAutofit/>
          </a:bodyPr>
          <a:lstStyle/>
          <a:p>
            <a:pPr algn="ctr"/>
            <a:r>
              <a:rPr lang="es-MX" sz="4000" b="1" dirty="0" smtClean="0">
                <a:solidFill>
                  <a:schemeClr val="accent6">
                    <a:lumMod val="75000"/>
                  </a:schemeClr>
                </a:solidFill>
              </a:rPr>
              <a:t>Paso III</a:t>
            </a:r>
            <a:r>
              <a:rPr lang="es-MX" sz="4000" b="1" u="sng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s-MX" sz="4000" b="1" u="sng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s-MX" sz="4000" b="1" u="sng" dirty="0" smtClean="0">
                <a:solidFill>
                  <a:schemeClr val="accent6">
                    <a:lumMod val="75000"/>
                  </a:schemeClr>
                </a:solidFill>
              </a:rPr>
              <a:t>Consulta de Agenda</a:t>
            </a:r>
            <a:endParaRPr lang="es-MX" sz="4000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es-MX" dirty="0" smtClean="0"/>
              <a:t>Antes de iniciar este paso </a:t>
            </a:r>
            <a:r>
              <a:rPr lang="es-MX" dirty="0" smtClean="0"/>
              <a:t>debes </a:t>
            </a:r>
            <a:r>
              <a:rPr lang="es-MX" dirty="0" smtClean="0"/>
              <a:t>de: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MX" dirty="0" smtClean="0"/>
              <a:t>  Haber realizado el paso I y II con éxito.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s-MX" dirty="0"/>
          </a:p>
          <a:p>
            <a:pPr marL="457200" lvl="1" indent="0" algn="just">
              <a:lnSpc>
                <a:spcPct val="150000"/>
              </a:lnSpc>
              <a:buNone/>
            </a:pPr>
            <a:r>
              <a:rPr lang="es-MX" b="1" dirty="0" smtClean="0"/>
              <a:t>Nota: </a:t>
            </a:r>
            <a:r>
              <a:rPr lang="es-MX" dirty="0" smtClean="0"/>
              <a:t>recuerda que para obtener una mejor optimización del sistema, te recomendamos trabajar en el navegador Mozilla Firefox y verificar que tu computadora cuente con el Adobe </a:t>
            </a:r>
            <a:r>
              <a:rPr lang="es-MX" dirty="0" smtClean="0"/>
              <a:t>Flash </a:t>
            </a:r>
            <a:r>
              <a:rPr lang="es-MX" dirty="0" smtClean="0"/>
              <a:t>Player y el Adobe Reader. </a:t>
            </a:r>
            <a:endParaRPr lang="es-MX" b="1" dirty="0" smtClean="0"/>
          </a:p>
          <a:p>
            <a:pPr marL="457200" lvl="1" indent="0">
              <a:buNone/>
            </a:pPr>
            <a:endParaRPr lang="es-MX" i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32" y="365126"/>
            <a:ext cx="2219136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8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47786" y="365126"/>
            <a:ext cx="5667564" cy="1325563"/>
          </a:xfrm>
        </p:spPr>
        <p:txBody>
          <a:bodyPr>
            <a:normAutofit fontScale="90000"/>
          </a:bodyPr>
          <a:lstStyle/>
          <a:p>
            <a:pPr algn="just"/>
            <a:r>
              <a:rPr lang="es-MX" sz="2400" b="1" dirty="0" smtClean="0">
                <a:solidFill>
                  <a:schemeClr val="accent6">
                    <a:lumMod val="75000"/>
                  </a:schemeClr>
                </a:solidFill>
              </a:rPr>
              <a:t>1. Ingresa al menú Alumno- Aspirantes- Ofertas disponibles y consulta el detalle en el apartado “</a:t>
            </a:r>
            <a:r>
              <a:rPr lang="es-MX" sz="2400" b="1" i="1" dirty="0" smtClean="0">
                <a:solidFill>
                  <a:schemeClr val="accent6">
                    <a:lumMod val="75000"/>
                  </a:schemeClr>
                </a:solidFill>
              </a:rPr>
              <a:t>Agenda de alumno”, </a:t>
            </a:r>
            <a:r>
              <a:rPr lang="es-MX" sz="2400" b="1" dirty="0" smtClean="0">
                <a:solidFill>
                  <a:schemeClr val="accent6">
                    <a:lumMod val="75000"/>
                  </a:schemeClr>
                </a:solidFill>
              </a:rPr>
              <a:t>en donde se muestra el día y hora de inicio y término de la agenda. </a:t>
            </a:r>
            <a:endParaRPr lang="es-MX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893" t="10728" r="13724" b="7878"/>
          <a:stretch/>
        </p:blipFill>
        <p:spPr>
          <a:xfrm>
            <a:off x="1738217" y="1922480"/>
            <a:ext cx="5757287" cy="354195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365126"/>
            <a:ext cx="2219136" cy="98763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738217" y="2260405"/>
            <a:ext cx="1313645" cy="7340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738217" y="5464436"/>
            <a:ext cx="64398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MX" sz="2000" b="1" dirty="0" smtClean="0"/>
              <a:t>Nota: </a:t>
            </a:r>
            <a:r>
              <a:rPr lang="es-MX" sz="2000" dirty="0" smtClean="0"/>
              <a:t>la agenda se genera de manera automática de acuerdo al promedio en SIIAU de cada alumno participante.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365036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45539" y="269833"/>
            <a:ext cx="5626676" cy="1325563"/>
          </a:xfrm>
        </p:spPr>
        <p:txBody>
          <a:bodyPr>
            <a:noAutofit/>
          </a:bodyPr>
          <a:lstStyle/>
          <a:p>
            <a:pPr algn="ctr"/>
            <a:r>
              <a:rPr lang="es-MX" sz="2400" b="1" dirty="0">
                <a:solidFill>
                  <a:schemeClr val="accent6">
                    <a:lumMod val="75000"/>
                  </a:schemeClr>
                </a:solidFill>
              </a:rPr>
              <a:t>Paso </a:t>
            </a:r>
            <a:r>
              <a:rPr lang="es-MX" sz="2400" b="1" dirty="0" smtClean="0">
                <a:solidFill>
                  <a:schemeClr val="accent6">
                    <a:lumMod val="75000"/>
                  </a:schemeClr>
                </a:solidFill>
              </a:rPr>
              <a:t>IV</a:t>
            </a:r>
            <a:r>
              <a:rPr lang="es-MX" sz="2400" b="1" u="sng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s-MX" sz="2400" b="1" u="sng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s-MX" sz="2400" b="1" u="sng" dirty="0" smtClean="0">
                <a:solidFill>
                  <a:schemeClr val="accent6">
                    <a:lumMod val="75000"/>
                  </a:schemeClr>
                </a:solidFill>
              </a:rPr>
              <a:t>Selección de plaza para Servicio Social</a:t>
            </a:r>
            <a:endParaRPr lang="es-MX" sz="2400" u="sng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42434" y="1690689"/>
            <a:ext cx="7072915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es-MX" sz="1600" dirty="0" smtClean="0">
                <a:latin typeface="+mj-lt"/>
              </a:rPr>
              <a:t> </a:t>
            </a:r>
            <a:r>
              <a:rPr lang="es-MX" sz="18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Después de haber consultado el listado de ofertas disponibles y estar convencido de tu mejor opción a elegir, selecciona la plaza de tu preferencia </a:t>
            </a:r>
            <a:r>
              <a:rPr lang="es-MX" sz="18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dando un </a:t>
            </a:r>
            <a:r>
              <a:rPr lang="es-MX" sz="1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cl</a:t>
            </a:r>
            <a:r>
              <a:rPr lang="es-MX" sz="1800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ick</a:t>
            </a:r>
            <a:r>
              <a:rPr lang="es-MX" sz="18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s-MX" sz="18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a esta misma cerciorando que la barra se ponga en color azul y presiona el botón, </a:t>
            </a:r>
            <a:r>
              <a:rPr lang="es-MX" sz="1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“Asignarme a oferta”. </a:t>
            </a:r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08" y="365126"/>
            <a:ext cx="2219136" cy="98763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11947" t="8226" r="12711" b="6341"/>
          <a:stretch/>
        </p:blipFill>
        <p:spPr>
          <a:xfrm>
            <a:off x="724140" y="2901586"/>
            <a:ext cx="4144658" cy="2537139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724140" y="3947372"/>
            <a:ext cx="4042797" cy="3734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467376" y="5438725"/>
            <a:ext cx="70479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MX" sz="1600" b="1" dirty="0" smtClean="0"/>
              <a:t>Nota: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1600" dirty="0"/>
              <a:t>V</a:t>
            </a:r>
            <a:r>
              <a:rPr lang="es-MX" sz="1600" dirty="0" smtClean="0"/>
              <a:t>erifica que el nombre del programa seleccionado sea el de tu interés, ya que una vez asignada tu plaza, </a:t>
            </a:r>
            <a:r>
              <a:rPr lang="es-MX" sz="1600" i="1" dirty="0" smtClean="0"/>
              <a:t>no hay manera de realizar cambios</a:t>
            </a:r>
            <a:r>
              <a:rPr lang="es-MX" sz="1600" dirty="0" smtClean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1600" dirty="0" smtClean="0"/>
              <a:t>Debes de asignar la plaza de Servicio Social en la fecha y hora establecidas de acuerdo a lo que indique la agenda.  </a:t>
            </a:r>
            <a:endParaRPr lang="es-MX" sz="16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361" y="2877267"/>
            <a:ext cx="3556168" cy="2525419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724140" y="3000778"/>
            <a:ext cx="1852804" cy="1159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ángulo 10"/>
          <p:cNvSpPr/>
          <p:nvPr/>
        </p:nvSpPr>
        <p:spPr>
          <a:xfrm>
            <a:off x="7018986" y="5061397"/>
            <a:ext cx="695459" cy="3412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3" name="Conector angular 12"/>
          <p:cNvCxnSpPr>
            <a:stCxn id="6" idx="3"/>
          </p:cNvCxnSpPr>
          <p:nvPr/>
        </p:nvCxnSpPr>
        <p:spPr>
          <a:xfrm>
            <a:off x="4868798" y="4170156"/>
            <a:ext cx="2027625" cy="1107584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02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47785" y="365126"/>
            <a:ext cx="6129959" cy="1325563"/>
          </a:xfrm>
        </p:spPr>
        <p:txBody>
          <a:bodyPr>
            <a:normAutofit/>
          </a:bodyPr>
          <a:lstStyle/>
          <a:p>
            <a:pPr algn="just"/>
            <a:r>
              <a:rPr lang="es-MX" sz="3600" b="1" u="sng" dirty="0" smtClean="0">
                <a:solidFill>
                  <a:schemeClr val="accent6">
                    <a:lumMod val="75000"/>
                  </a:schemeClr>
                </a:solidFill>
              </a:rPr>
              <a:t>Entrega de Oficios de Comisión </a:t>
            </a:r>
            <a:endParaRPr lang="es-MX" sz="3600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MX" dirty="0" smtClean="0"/>
              <a:t>La entrega de los Oficios de Comisión será en la Unidad de Servicio Social de este Centro Universitario del </a:t>
            </a:r>
            <a:r>
              <a:rPr lang="es-MX" b="1" dirty="0" smtClean="0"/>
              <a:t>día 17 al 21 de septiembre</a:t>
            </a:r>
            <a:r>
              <a:rPr lang="es-MX" dirty="0" smtClean="0"/>
              <a:t> de 2018 en los horarios:</a:t>
            </a:r>
          </a:p>
          <a:p>
            <a:pPr marL="0" indent="0" algn="just">
              <a:buNone/>
            </a:pPr>
            <a:endParaRPr lang="es-MX" dirty="0" smtClean="0"/>
          </a:p>
          <a:p>
            <a:pPr algn="just">
              <a:buFont typeface="Wingdings" panose="05000000000000000000" pitchFamily="2" charset="2"/>
              <a:buChar char="ü"/>
            </a:pPr>
            <a:r>
              <a:rPr lang="es-MX" i="1" dirty="0"/>
              <a:t> </a:t>
            </a:r>
            <a:r>
              <a:rPr lang="es-MX" dirty="0" smtClean="0"/>
              <a:t>Lunes: 11:00 – 14:00 / 17:00 - 19:00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MX" dirty="0" smtClean="0"/>
              <a:t>Martes a Jueves: 10:00 – 14:00 / 17:00 – 19:00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MX" dirty="0" smtClean="0"/>
              <a:t>Viernes: 09:00 – 14:00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534088"/>
            <a:ext cx="2219136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0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3364" y="365125"/>
            <a:ext cx="5501986" cy="1325563"/>
          </a:xfrm>
        </p:spPr>
        <p:txBody>
          <a:bodyPr/>
          <a:lstStyle/>
          <a:p>
            <a:r>
              <a:rPr lang="es-MX" b="1" u="sng" dirty="0" smtClean="0">
                <a:solidFill>
                  <a:schemeClr val="accent6">
                    <a:lumMod val="75000"/>
                  </a:schemeClr>
                </a:solidFill>
              </a:rPr>
              <a:t>Inicio del Servicio Social</a:t>
            </a:r>
            <a:endParaRPr lang="es-MX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s-MX" sz="1600" b="1" dirty="0" smtClean="0">
                <a:solidFill>
                  <a:schemeClr val="accent6">
                    <a:lumMod val="75000"/>
                  </a:schemeClr>
                </a:solidFill>
              </a:rPr>
              <a:t>Una vez que obtengas tu oficio de comisión </a:t>
            </a:r>
            <a:r>
              <a:rPr lang="es-MX" sz="1600" b="1" dirty="0" smtClean="0">
                <a:solidFill>
                  <a:schemeClr val="accent6">
                    <a:lumMod val="75000"/>
                  </a:schemeClr>
                </a:solidFill>
              </a:rPr>
              <a:t>deberás </a:t>
            </a:r>
            <a:r>
              <a:rPr lang="es-MX" sz="1600" b="1" dirty="0" smtClean="0">
                <a:solidFill>
                  <a:schemeClr val="accent6">
                    <a:lumMod val="75000"/>
                  </a:schemeClr>
                </a:solidFill>
              </a:rPr>
              <a:t>firmarlo y recabar la firma del titular de la dependencia receptora, asimismo;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MX" sz="1600" dirty="0" smtClean="0"/>
              <a:t>Preséntate en la dependencia </a:t>
            </a:r>
            <a:r>
              <a:rPr lang="es-MX" sz="1600" dirty="0" smtClean="0"/>
              <a:t>a la cual fuiste asignado </a:t>
            </a:r>
            <a:r>
              <a:rPr lang="es-MX" sz="1600" dirty="0" smtClean="0"/>
              <a:t>para ratificar tu horario y actividades a realizar.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MX" sz="1600" dirty="0" smtClean="0"/>
              <a:t> Solicita a la dependencia receptora tu carta de inicio que acredite que fuiste aceptado para realizar tu Servicio Social y en que fecha  darás inicio a este mismo.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MX" sz="1600" dirty="0" smtClean="0"/>
              <a:t>Entregar una copia de tu oficio de comisión debidamente firmado y sellado a la dependencia receptora.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MX" sz="1600" dirty="0" smtClean="0"/>
              <a:t>Entregar una copia de tu oficio de comisión </a:t>
            </a:r>
            <a:r>
              <a:rPr lang="es-MX" sz="1600" dirty="0"/>
              <a:t>debidamente firmado y sellado</a:t>
            </a:r>
            <a:r>
              <a:rPr lang="es-MX" sz="1600" dirty="0" smtClean="0"/>
              <a:t> a la Unidad de Servicio Social de tu Centro Universitario y la carta de inicio, dentro de los 7 días hábiles a la fecha extendida de este mismo.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534088"/>
            <a:ext cx="2219136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9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93045" y="1301664"/>
            <a:ext cx="7886700" cy="435133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MX" sz="32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Contacto:</a:t>
            </a:r>
            <a:endParaRPr lang="es-MX" sz="2000" b="1" dirty="0" smtClean="0"/>
          </a:p>
          <a:p>
            <a:pPr marL="0" indent="0" algn="ctr">
              <a:lnSpc>
                <a:spcPct val="100000"/>
              </a:lnSpc>
              <a:buNone/>
            </a:pPr>
            <a:r>
              <a:rPr lang="es-MX" sz="2000" b="1" dirty="0" smtClean="0"/>
              <a:t>Lic. Jessica Arlette Cárdenas Castellanos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s-MX" sz="2000" dirty="0" smtClean="0"/>
              <a:t>Jefa de la Unidad de Servicio Social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s-MX" sz="2000" dirty="0" err="1" smtClean="0">
                <a:hlinkClick r:id="rId2"/>
              </a:rPr>
              <a:t>jessica.arlette@cunorte.udg.mx</a:t>
            </a:r>
            <a:r>
              <a:rPr lang="es-MX" sz="2000" dirty="0" smtClean="0"/>
              <a:t> </a:t>
            </a:r>
          </a:p>
          <a:p>
            <a:pPr marL="0" indent="0" algn="ctr">
              <a:buNone/>
            </a:pPr>
            <a:endParaRPr lang="es-MX" sz="2000" dirty="0" smtClean="0"/>
          </a:p>
          <a:p>
            <a:pPr marL="0" indent="0" algn="ctr">
              <a:buNone/>
            </a:pPr>
            <a:r>
              <a:rPr lang="es-MX" sz="2000" b="1" dirty="0" smtClean="0"/>
              <a:t>Nancy Janet Cárdenas Castellanos</a:t>
            </a:r>
          </a:p>
          <a:p>
            <a:pPr marL="0" indent="0" algn="ctr">
              <a:buNone/>
            </a:pPr>
            <a:r>
              <a:rPr lang="es-MX" sz="2000" dirty="0" smtClean="0"/>
              <a:t>Auxiliar Administrativo </a:t>
            </a:r>
          </a:p>
          <a:p>
            <a:pPr marL="0" indent="0" algn="ctr">
              <a:buNone/>
            </a:pPr>
            <a:r>
              <a:rPr lang="es-MX" sz="2000" smtClean="0">
                <a:hlinkClick r:id="rId3"/>
              </a:rPr>
              <a:t>nancy.cardenas@cunorte.udg.mx</a:t>
            </a:r>
            <a:endParaRPr lang="es-MX" sz="2000" dirty="0" smtClean="0"/>
          </a:p>
          <a:p>
            <a:pPr marL="0" indent="0" algn="ctr">
              <a:buNone/>
            </a:pPr>
            <a:endParaRPr lang="es-MX" sz="2000" dirty="0" smtClean="0"/>
          </a:p>
          <a:p>
            <a:pPr marL="0" indent="0" algn="ctr">
              <a:buNone/>
            </a:pPr>
            <a:r>
              <a:rPr lang="es-MX" sz="2000" dirty="0" smtClean="0"/>
              <a:t>Tel: 01 </a:t>
            </a:r>
            <a:r>
              <a:rPr lang="es-MX" sz="2000" dirty="0"/>
              <a:t>499 992 1333 Ext. 58211</a:t>
            </a:r>
          </a:p>
          <a:p>
            <a:pPr marL="0" indent="0" algn="ctr">
              <a:buNone/>
            </a:pPr>
            <a:endParaRPr lang="es-MX" sz="2000" b="1" dirty="0" smtClean="0"/>
          </a:p>
          <a:p>
            <a:pPr marL="0" indent="0" algn="ctr">
              <a:buNone/>
            </a:pPr>
            <a:r>
              <a:rPr lang="es-MX" sz="2000" dirty="0" smtClean="0"/>
              <a:t>Carretera </a:t>
            </a:r>
            <a:r>
              <a:rPr lang="es-MX" sz="2000" dirty="0"/>
              <a:t>Federal No. 23, Km. 191, C.P. </a:t>
            </a:r>
            <a:r>
              <a:rPr lang="es-MX" sz="2000" dirty="0" smtClean="0"/>
              <a:t>46200, </a:t>
            </a:r>
            <a:r>
              <a:rPr lang="es-MX" sz="2000" dirty="0" err="1" smtClean="0"/>
              <a:t>Colotlán</a:t>
            </a:r>
            <a:r>
              <a:rPr lang="es-MX" sz="2000" dirty="0"/>
              <a:t>, Jalisco, </a:t>
            </a:r>
            <a:r>
              <a:rPr lang="es-MX" sz="2000" dirty="0" smtClean="0"/>
              <a:t>México</a:t>
            </a:r>
            <a:endParaRPr lang="es-MX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91" y="317598"/>
            <a:ext cx="2218268" cy="98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5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422013" y="317598"/>
            <a:ext cx="6633077" cy="953889"/>
          </a:xfrm>
        </p:spPr>
        <p:txBody>
          <a:bodyPr>
            <a:noAutofit/>
          </a:bodyPr>
          <a:lstStyle/>
          <a:p>
            <a:pPr marL="93662"/>
            <a:r>
              <a:rPr lang="es-MX" sz="2400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s-MX" sz="24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s-MX" sz="2400" b="1" dirty="0" smtClean="0">
                <a:solidFill>
                  <a:schemeClr val="accent6">
                    <a:lumMod val="75000"/>
                  </a:schemeClr>
                </a:solidFill>
              </a:rPr>
              <a:t>Paso I</a:t>
            </a:r>
            <a:r>
              <a:rPr lang="es-MX" sz="2400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s-MX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s-MX" sz="2400" b="1" dirty="0" smtClean="0">
                <a:solidFill>
                  <a:schemeClr val="accent6">
                    <a:lumMod val="75000"/>
                  </a:schemeClr>
                </a:solidFill>
              </a:rPr>
              <a:t>Ingresa </a:t>
            </a:r>
            <a:r>
              <a:rPr lang="es-MX" sz="2400" b="1" dirty="0">
                <a:solidFill>
                  <a:schemeClr val="accent6">
                    <a:lumMod val="75000"/>
                  </a:schemeClr>
                </a:solidFill>
              </a:rPr>
              <a:t>a la </a:t>
            </a:r>
            <a:r>
              <a:rPr lang="es-MX" sz="2400" b="1" dirty="0" smtClean="0">
                <a:solidFill>
                  <a:schemeClr val="accent6">
                    <a:lumMod val="75000"/>
                  </a:schemeClr>
                </a:solidFill>
              </a:rPr>
              <a:t>página </a:t>
            </a:r>
            <a:r>
              <a:rPr lang="es-MX" sz="2400" b="1" dirty="0" err="1" smtClean="0">
                <a:solidFill>
                  <a:schemeClr val="accent6">
                    <a:lumMod val="75000"/>
                  </a:schemeClr>
                </a:solidFill>
                <a:hlinkClick r:id="rId2"/>
              </a:rPr>
              <a:t>siiau.udg.mx</a:t>
            </a:r>
            <a:r>
              <a:rPr lang="es-MX" sz="2400" b="1" dirty="0" smtClean="0">
                <a:solidFill>
                  <a:schemeClr val="accent6">
                    <a:lumMod val="75000"/>
                  </a:schemeClr>
                </a:solidFill>
              </a:rPr>
              <a:t> en el módulo “Administración </a:t>
            </a:r>
            <a:r>
              <a:rPr lang="es-MX" sz="2400" b="1" dirty="0">
                <a:solidFill>
                  <a:schemeClr val="accent6">
                    <a:lumMod val="75000"/>
                  </a:schemeClr>
                </a:solidFill>
              </a:rPr>
              <a:t>de Servicio </a:t>
            </a:r>
            <a:r>
              <a:rPr lang="es-MX" sz="2400" b="1" dirty="0" smtClean="0">
                <a:solidFill>
                  <a:schemeClr val="accent6">
                    <a:lumMod val="75000"/>
                  </a:schemeClr>
                </a:solidFill>
              </a:rPr>
              <a:t>Social”</a:t>
            </a:r>
            <a:endParaRPr lang="es-MX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778204" y="1521500"/>
            <a:ext cx="7587591" cy="4168959"/>
            <a:chOff x="1118527" y="1301664"/>
            <a:chExt cx="7587591" cy="4168959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3"/>
            <a:srcRect b="5749"/>
            <a:stretch/>
          </p:blipFill>
          <p:spPr>
            <a:xfrm>
              <a:off x="1118527" y="1301664"/>
              <a:ext cx="7587591" cy="4168959"/>
            </a:xfrm>
            <a:prstGeom prst="rect">
              <a:avLst/>
            </a:prstGeom>
          </p:spPr>
        </p:pic>
        <p:sp>
          <p:nvSpPr>
            <p:cNvPr id="5" name="Flecha izquierda 4"/>
            <p:cNvSpPr/>
            <p:nvPr/>
          </p:nvSpPr>
          <p:spPr>
            <a:xfrm rot="20326433">
              <a:off x="4123270" y="4795485"/>
              <a:ext cx="984604" cy="514348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2341009" y="5093916"/>
              <a:ext cx="1722550" cy="37670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</p:grp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91" y="317598"/>
            <a:ext cx="2218268" cy="984066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778205" y="5690459"/>
            <a:ext cx="7587591" cy="9538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3662" algn="just"/>
            <a:r>
              <a:rPr lang="es-MX" sz="1800" b="1" dirty="0" smtClean="0"/>
              <a:t>NOTA: </a:t>
            </a:r>
            <a:r>
              <a:rPr lang="es-MX" sz="1800" dirty="0" smtClean="0"/>
              <a:t>Se recomienda realizar el registro en el navegador Mozilla Firefox o Internet Explorer, así como tener actualizados el Adobe Flash Player y Adobe Reader. </a:t>
            </a:r>
            <a:endParaRPr lang="es-MX" sz="1800" dirty="0"/>
          </a:p>
        </p:txBody>
      </p:sp>
    </p:spTree>
    <p:extLst>
      <p:ext uri="{BB962C8B-B14F-4D97-AF65-F5344CB8AC3E}">
        <p14:creationId xmlns:p14="http://schemas.microsoft.com/office/powerpoint/2010/main" val="170884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91" y="317598"/>
            <a:ext cx="2218268" cy="984066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ctrTitle"/>
          </p:nvPr>
        </p:nvSpPr>
        <p:spPr>
          <a:xfrm>
            <a:off x="2882626" y="592428"/>
            <a:ext cx="6454558" cy="434406"/>
          </a:xfrm>
        </p:spPr>
        <p:txBody>
          <a:bodyPr>
            <a:noAutofit/>
          </a:bodyPr>
          <a:lstStyle/>
          <a:p>
            <a:pPr algn="just"/>
            <a:r>
              <a:rPr lang="es-MX" sz="2800" b="1" dirty="0" smtClean="0">
                <a:solidFill>
                  <a:schemeClr val="accent6">
                    <a:lumMod val="75000"/>
                  </a:schemeClr>
                </a:solidFill>
              </a:rPr>
              <a:t>2. Da clic en “Iniciar sesión”</a:t>
            </a:r>
            <a:endParaRPr lang="es-MX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172640" y="1615923"/>
            <a:ext cx="8798720" cy="4649274"/>
            <a:chOff x="195094" y="1777287"/>
            <a:chExt cx="8798720" cy="4649274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3"/>
            <a:srcRect b="7486"/>
            <a:stretch/>
          </p:blipFill>
          <p:spPr>
            <a:xfrm>
              <a:off x="195094" y="1777287"/>
              <a:ext cx="8798720" cy="4649274"/>
            </a:xfrm>
            <a:prstGeom prst="rect">
              <a:avLst/>
            </a:prstGeom>
          </p:spPr>
        </p:pic>
        <p:grpSp>
          <p:nvGrpSpPr>
            <p:cNvPr id="2" name="Grupo 1"/>
            <p:cNvGrpSpPr/>
            <p:nvPr/>
          </p:nvGrpSpPr>
          <p:grpSpPr>
            <a:xfrm>
              <a:off x="5877391" y="2176530"/>
              <a:ext cx="1862812" cy="892689"/>
              <a:chOff x="5877391" y="2176530"/>
              <a:chExt cx="1862812" cy="892689"/>
            </a:xfrm>
          </p:grpSpPr>
          <p:sp>
            <p:nvSpPr>
              <p:cNvPr id="5" name="Rectángulo 4"/>
              <p:cNvSpPr/>
              <p:nvPr/>
            </p:nvSpPr>
            <p:spPr>
              <a:xfrm>
                <a:off x="6867659" y="2176530"/>
                <a:ext cx="872544" cy="33016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350"/>
              </a:p>
            </p:txBody>
          </p:sp>
          <p:sp>
            <p:nvSpPr>
              <p:cNvPr id="9" name="Flecha izquierda 8"/>
              <p:cNvSpPr/>
              <p:nvPr/>
            </p:nvSpPr>
            <p:spPr>
              <a:xfrm rot="8981899">
                <a:off x="5877391" y="2554871"/>
                <a:ext cx="984604" cy="514348"/>
              </a:xfrm>
              <a:prstGeom prst="lef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1697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0" t="8525" r="1073" b="7565"/>
          <a:stretch/>
        </p:blipFill>
        <p:spPr>
          <a:xfrm>
            <a:off x="268940" y="1933819"/>
            <a:ext cx="8693240" cy="4056846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182034" y="3334871"/>
            <a:ext cx="1959672" cy="11020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91" y="317598"/>
            <a:ext cx="2218268" cy="984066"/>
          </a:xfrm>
          <a:prstGeom prst="rect">
            <a:avLst/>
          </a:prstGeom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2645488" y="592428"/>
            <a:ext cx="6009115" cy="4344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339725" algn="just">
              <a:buAutoNum type="arabicPeriod" startAt="3"/>
            </a:pPr>
            <a:r>
              <a:rPr lang="es-MX" sz="2800" b="1" dirty="0" smtClean="0">
                <a:solidFill>
                  <a:schemeClr val="accent6">
                    <a:lumMod val="75000"/>
                  </a:schemeClr>
                </a:solidFill>
              </a:rPr>
              <a:t>Ingresa código y contraseña y da </a:t>
            </a:r>
            <a:r>
              <a:rPr lang="es-MX" sz="2800" b="1" dirty="0" err="1" smtClean="0">
                <a:solidFill>
                  <a:schemeClr val="accent6">
                    <a:lumMod val="75000"/>
                  </a:schemeClr>
                </a:solidFill>
              </a:rPr>
              <a:t>click</a:t>
            </a:r>
            <a:r>
              <a:rPr lang="es-MX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2800" b="1" dirty="0" smtClean="0">
                <a:solidFill>
                  <a:schemeClr val="accent6">
                    <a:lumMod val="75000"/>
                  </a:schemeClr>
                </a:solidFill>
              </a:rPr>
              <a:t>en entrar</a:t>
            </a:r>
            <a:endParaRPr lang="es-MX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Flecha izquierda 10"/>
          <p:cNvSpPr/>
          <p:nvPr/>
        </p:nvSpPr>
        <p:spPr>
          <a:xfrm rot="1767758">
            <a:off x="6204533" y="4317433"/>
            <a:ext cx="984604" cy="51434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</p:spTree>
    <p:extLst>
      <p:ext uri="{BB962C8B-B14F-4D97-AF65-F5344CB8AC3E}">
        <p14:creationId xmlns:p14="http://schemas.microsoft.com/office/powerpoint/2010/main" val="337109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91" y="317598"/>
            <a:ext cx="2218268" cy="984066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2530698" y="1008394"/>
            <a:ext cx="6149664" cy="3319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 startAt="3"/>
            </a:pPr>
            <a:endParaRPr lang="es-MX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514350" indent="-339725" algn="just">
              <a:buAutoNum type="arabicPeriod" startAt="4"/>
            </a:pPr>
            <a:r>
              <a:rPr lang="es-MX" sz="2400" b="1" dirty="0" smtClean="0">
                <a:solidFill>
                  <a:schemeClr val="accent6">
                    <a:lumMod val="75000"/>
                  </a:schemeClr>
                </a:solidFill>
              </a:rPr>
              <a:t>Ingresa al menú de Alumno-General-Datos personales, completa el formulario y guarda cambios.</a:t>
            </a:r>
          </a:p>
          <a:p>
            <a:pPr algn="just"/>
            <a:endParaRPr lang="es-MX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514350" indent="-514350" algn="just">
              <a:buAutoNum type="arabicPeriod" startAt="3"/>
            </a:pPr>
            <a:endParaRPr lang="es-MX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514350" indent="-514350" algn="just">
              <a:buAutoNum type="arabicPeriod" startAt="3"/>
            </a:pPr>
            <a:endParaRPr lang="es-MX" sz="24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4663" t="8936" r="13574" b="22578"/>
          <a:stretch/>
        </p:blipFill>
        <p:spPr>
          <a:xfrm>
            <a:off x="191692" y="1648902"/>
            <a:ext cx="5410618" cy="3502647"/>
          </a:xfrm>
          <a:prstGeom prst="rect">
            <a:avLst/>
          </a:prstGeom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516339" y="5318975"/>
            <a:ext cx="1944651" cy="3319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 startAt="3"/>
            </a:pPr>
            <a:endParaRPr lang="es-MX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174625" algn="just"/>
            <a:endParaRPr lang="es-MX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endParaRPr lang="es-MX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514350" indent="-514350" algn="just">
              <a:buAutoNum type="arabicPeriod" startAt="3"/>
            </a:pPr>
            <a:endParaRPr lang="es-MX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514350" indent="-514350" algn="just">
              <a:buAutoNum type="arabicPeriod" startAt="3"/>
            </a:pPr>
            <a:endParaRPr lang="es-MX" sz="24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25071" t="7808" r="26032" b="6147"/>
          <a:stretch/>
        </p:blipFill>
        <p:spPr>
          <a:xfrm>
            <a:off x="3943552" y="2835676"/>
            <a:ext cx="5200448" cy="3656917"/>
          </a:xfrm>
          <a:prstGeom prst="rect">
            <a:avLst/>
          </a:prstGeom>
        </p:spPr>
      </p:pic>
      <p:cxnSp>
        <p:nvCxnSpPr>
          <p:cNvPr id="11" name="Conector angular 10"/>
          <p:cNvCxnSpPr/>
          <p:nvPr/>
        </p:nvCxnSpPr>
        <p:spPr>
          <a:xfrm>
            <a:off x="1674254" y="3013656"/>
            <a:ext cx="2412000" cy="2936383"/>
          </a:xfrm>
          <a:prstGeom prst="bentConnector3">
            <a:avLst>
              <a:gd name="adj1" fmla="val 45353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18"/>
          <p:cNvSpPr/>
          <p:nvPr/>
        </p:nvSpPr>
        <p:spPr>
          <a:xfrm>
            <a:off x="4067962" y="5809129"/>
            <a:ext cx="901520" cy="2972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Rectángulo 19"/>
          <p:cNvSpPr/>
          <p:nvPr/>
        </p:nvSpPr>
        <p:spPr>
          <a:xfrm>
            <a:off x="5602310" y="3837903"/>
            <a:ext cx="1249251" cy="351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Rectángulo 20"/>
          <p:cNvSpPr/>
          <p:nvPr/>
        </p:nvSpPr>
        <p:spPr>
          <a:xfrm>
            <a:off x="7456868" y="2910625"/>
            <a:ext cx="1223494" cy="103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Rectángulo 21"/>
          <p:cNvSpPr/>
          <p:nvPr/>
        </p:nvSpPr>
        <p:spPr>
          <a:xfrm>
            <a:off x="3683358" y="1687539"/>
            <a:ext cx="875705" cy="179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879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2409959" y="699505"/>
            <a:ext cx="6478547" cy="6156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MX" sz="2000" b="1" dirty="0" smtClean="0">
                <a:solidFill>
                  <a:schemeClr val="accent6">
                    <a:lumMod val="75000"/>
                  </a:schemeClr>
                </a:solidFill>
              </a:rPr>
              <a:t>5. Ingresa al menú Alumno-Aspirante-Registro, y regístrate como aspirante a prestador de Servicio Social presionando el botón “Registrar”.</a:t>
            </a:r>
          </a:p>
          <a:p>
            <a:pPr marL="514350" indent="-514350" algn="just">
              <a:buAutoNum type="arabicPeriod" startAt="3"/>
            </a:pPr>
            <a:endParaRPr lang="es-MX" sz="2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91" y="317598"/>
            <a:ext cx="2218268" cy="984066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377511" y="5529033"/>
            <a:ext cx="8199820" cy="1325563"/>
          </a:xfrm>
        </p:spPr>
        <p:txBody>
          <a:bodyPr>
            <a:normAutofit/>
          </a:bodyPr>
          <a:lstStyle/>
          <a:p>
            <a:pPr algn="just"/>
            <a:r>
              <a:rPr lang="es-MX" sz="2400" dirty="0"/>
              <a:t/>
            </a:r>
            <a:br>
              <a:rPr lang="es-MX" sz="2400" dirty="0"/>
            </a:br>
            <a:endParaRPr lang="es-MX" sz="165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5554" t="12809" r="14564" b="17825"/>
          <a:stretch/>
        </p:blipFill>
        <p:spPr>
          <a:xfrm>
            <a:off x="53788" y="1777151"/>
            <a:ext cx="5151549" cy="320697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16049" t="12456" r="18820" b="8143"/>
          <a:stretch/>
        </p:blipFill>
        <p:spPr>
          <a:xfrm>
            <a:off x="4034118" y="2678806"/>
            <a:ext cx="5109882" cy="3322749"/>
          </a:xfrm>
          <a:prstGeom prst="rect">
            <a:avLst/>
          </a:prstGeom>
        </p:spPr>
      </p:pic>
      <p:cxnSp>
        <p:nvCxnSpPr>
          <p:cNvPr id="9" name="Conector angular 8"/>
          <p:cNvCxnSpPr/>
          <p:nvPr/>
        </p:nvCxnSpPr>
        <p:spPr>
          <a:xfrm>
            <a:off x="1378039" y="2833352"/>
            <a:ext cx="2952000" cy="3052293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/>
          <p:cNvSpPr/>
          <p:nvPr/>
        </p:nvSpPr>
        <p:spPr>
          <a:xfrm>
            <a:off x="4338854" y="5790668"/>
            <a:ext cx="432000" cy="2377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ángulo 10"/>
          <p:cNvSpPr/>
          <p:nvPr/>
        </p:nvSpPr>
        <p:spPr>
          <a:xfrm>
            <a:off x="5370490" y="4752304"/>
            <a:ext cx="798490" cy="128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ángulo 11"/>
          <p:cNvSpPr/>
          <p:nvPr/>
        </p:nvSpPr>
        <p:spPr>
          <a:xfrm>
            <a:off x="4739425" y="4766144"/>
            <a:ext cx="412124" cy="114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 12"/>
          <p:cNvSpPr/>
          <p:nvPr/>
        </p:nvSpPr>
        <p:spPr>
          <a:xfrm>
            <a:off x="4675031" y="5529033"/>
            <a:ext cx="1790163" cy="163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Rectángulo 13"/>
          <p:cNvSpPr/>
          <p:nvPr/>
        </p:nvSpPr>
        <p:spPr>
          <a:xfrm>
            <a:off x="4739425" y="5280338"/>
            <a:ext cx="180305" cy="77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209956" y="6136622"/>
            <a:ext cx="8696815" cy="6156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MX" sz="2000" b="1" dirty="0" smtClean="0"/>
              <a:t>Nota: </a:t>
            </a:r>
            <a:r>
              <a:rPr lang="es-MX" sz="2000" dirty="0" smtClean="0"/>
              <a:t>verifica que el ciclo de registro corresponda al 2018 B y que el registro se realice con éxito. </a:t>
            </a:r>
          </a:p>
        </p:txBody>
      </p:sp>
    </p:spTree>
    <p:extLst>
      <p:ext uri="{BB962C8B-B14F-4D97-AF65-F5344CB8AC3E}">
        <p14:creationId xmlns:p14="http://schemas.microsoft.com/office/powerpoint/2010/main" val="36262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91" y="317598"/>
            <a:ext cx="2218268" cy="984066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2409959" y="842200"/>
            <a:ext cx="6357523" cy="4344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339725" algn="just">
              <a:buAutoNum type="arabicPeriod" startAt="6"/>
            </a:pPr>
            <a:r>
              <a:rPr lang="es-MX" sz="1800" b="1" dirty="0" smtClean="0">
                <a:solidFill>
                  <a:schemeClr val="accent6">
                    <a:lumMod val="75000"/>
                  </a:schemeClr>
                </a:solidFill>
              </a:rPr>
              <a:t>Ingresa al menú Alumno-Aspirante-Orden de pago y da </a:t>
            </a:r>
            <a:r>
              <a:rPr lang="es-MX" sz="1800" b="1" dirty="0" err="1" smtClean="0">
                <a:solidFill>
                  <a:schemeClr val="accent6">
                    <a:lumMod val="75000"/>
                  </a:schemeClr>
                </a:solidFill>
              </a:rPr>
              <a:t>click</a:t>
            </a:r>
            <a:r>
              <a:rPr lang="es-MX" sz="1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1800" b="1" dirty="0" smtClean="0">
                <a:solidFill>
                  <a:schemeClr val="accent6">
                    <a:lumMod val="75000"/>
                  </a:schemeClr>
                </a:solidFill>
              </a:rPr>
              <a:t>en el botón “Generar orden de pago”. </a:t>
            </a:r>
            <a:r>
              <a:rPr lang="es-MX" sz="1800" b="1" dirty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s-MX" sz="1800" b="1" dirty="0" smtClean="0">
                <a:solidFill>
                  <a:schemeClr val="accent6">
                    <a:lumMod val="75000"/>
                  </a:schemeClr>
                </a:solidFill>
              </a:rPr>
              <a:t>mprime el formato y realiza el pago en cualquiera de los bancos indicados. Posteriormente, entrega la ficha original y una copia a la Unidad de Servicio Social de tu Centro Universitario. </a:t>
            </a:r>
            <a:endParaRPr lang="es-MX" sz="1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" name="Marcador de contenido 17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394" t="11616" r="15721" b="8175"/>
          <a:stretch/>
        </p:blipFill>
        <p:spPr>
          <a:xfrm>
            <a:off x="191691" y="2060620"/>
            <a:ext cx="5384860" cy="368127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1982" t="20444" r="2122" b="7174"/>
          <a:stretch/>
        </p:blipFill>
        <p:spPr>
          <a:xfrm>
            <a:off x="3832412" y="2882802"/>
            <a:ext cx="5217268" cy="3396974"/>
          </a:xfrm>
          <a:prstGeom prst="rect">
            <a:avLst/>
          </a:prstGeom>
        </p:spPr>
      </p:pic>
      <p:sp>
        <p:nvSpPr>
          <p:cNvPr id="12" name="Elipse 11"/>
          <p:cNvSpPr/>
          <p:nvPr/>
        </p:nvSpPr>
        <p:spPr>
          <a:xfrm>
            <a:off x="4924845" y="4176174"/>
            <a:ext cx="360000" cy="36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21" name="Conector angular 20"/>
          <p:cNvCxnSpPr/>
          <p:nvPr/>
        </p:nvCxnSpPr>
        <p:spPr>
          <a:xfrm>
            <a:off x="1751527" y="3284113"/>
            <a:ext cx="3168000" cy="1188000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ítulo 1"/>
          <p:cNvSpPr txBox="1">
            <a:spLocks/>
          </p:cNvSpPr>
          <p:nvPr/>
        </p:nvSpPr>
        <p:spPr>
          <a:xfrm>
            <a:off x="322413" y="6062573"/>
            <a:ext cx="8445069" cy="4344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just"/>
            <a:r>
              <a:rPr lang="es-MX" sz="1800" b="1" dirty="0" smtClean="0"/>
              <a:t>Nota: </a:t>
            </a:r>
            <a:r>
              <a:rPr lang="es-MX" sz="1800" dirty="0"/>
              <a:t>L</a:t>
            </a:r>
            <a:r>
              <a:rPr lang="es-MX" sz="1800" dirty="0" smtClean="0"/>
              <a:t>a cuota de pago de inscripción al </a:t>
            </a:r>
            <a:r>
              <a:rPr lang="es-MX" sz="1800" dirty="0"/>
              <a:t>S</a:t>
            </a:r>
            <a:r>
              <a:rPr lang="es-MX" sz="1800" dirty="0" smtClean="0"/>
              <a:t>ervicio </a:t>
            </a:r>
            <a:r>
              <a:rPr lang="es-MX" sz="1800" dirty="0"/>
              <a:t>S</a:t>
            </a:r>
            <a:r>
              <a:rPr lang="es-MX" sz="1800" dirty="0" smtClean="0"/>
              <a:t>ocial es única. Si anteriormente realizaste este pago y no se te asignó una plaza, tu ficha es válida para el nuevo ciclo de registro. </a:t>
            </a:r>
            <a:endParaRPr lang="es-MX" sz="1800" u="sng" dirty="0"/>
          </a:p>
        </p:txBody>
      </p:sp>
    </p:spTree>
    <p:extLst>
      <p:ext uri="{BB962C8B-B14F-4D97-AF65-F5344CB8AC3E}">
        <p14:creationId xmlns:p14="http://schemas.microsoft.com/office/powerpoint/2010/main" val="8425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63981" y="500062"/>
            <a:ext cx="6213764" cy="1325563"/>
          </a:xfrm>
        </p:spPr>
        <p:txBody>
          <a:bodyPr>
            <a:normAutofit/>
          </a:bodyPr>
          <a:lstStyle/>
          <a:p>
            <a:pPr algn="ctr"/>
            <a:r>
              <a:rPr lang="es-MX" sz="4000" b="1" dirty="0" smtClean="0">
                <a:solidFill>
                  <a:schemeClr val="accent6">
                    <a:lumMod val="75000"/>
                  </a:schemeClr>
                </a:solidFill>
              </a:rPr>
              <a:t>Paso II</a:t>
            </a:r>
            <a:r>
              <a:rPr lang="es-MX" sz="4000" b="1" u="sng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s-MX" sz="4000" b="1" u="sng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s-MX" sz="4000" b="1" u="sng" dirty="0" smtClean="0">
                <a:solidFill>
                  <a:schemeClr val="accent6">
                    <a:lumMod val="75000"/>
                  </a:schemeClr>
                </a:solidFill>
              </a:rPr>
              <a:t>Consulta de Oferta de Plazas</a:t>
            </a:r>
            <a:endParaRPr lang="es-MX" sz="4000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es-MX" dirty="0" smtClean="0"/>
              <a:t>Antes de iniciar este paso debes de: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MX" dirty="0" smtClean="0"/>
              <a:t>  Haber realizado el paso </a:t>
            </a:r>
            <a:r>
              <a:rPr lang="es-MX" dirty="0"/>
              <a:t>I</a:t>
            </a:r>
            <a:r>
              <a:rPr lang="es-MX" dirty="0" smtClean="0"/>
              <a:t> con éxito.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MX" dirty="0"/>
              <a:t>  </a:t>
            </a:r>
            <a:r>
              <a:rPr lang="es-MX" dirty="0" smtClean="0"/>
              <a:t>Haber entregado la documentación correspondiente. </a:t>
            </a:r>
            <a:r>
              <a:rPr lang="es-MX" i="1" dirty="0" smtClean="0"/>
              <a:t>(orden de pago y en caso de estar trabajando y no poder realizar tu Servicio Social de lunes a viernes, el documento que así lo compruebe).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s-MX" i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32" y="365126"/>
            <a:ext cx="2219136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9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3364" y="365126"/>
            <a:ext cx="5694218" cy="1325563"/>
          </a:xfrm>
        </p:spPr>
        <p:txBody>
          <a:bodyPr>
            <a:normAutofit/>
          </a:bodyPr>
          <a:lstStyle/>
          <a:p>
            <a:pPr marL="742950" indent="-742950" algn="just">
              <a:buFont typeface="+mj-lt"/>
              <a:buAutoNum type="arabicPeriod"/>
            </a:pPr>
            <a:r>
              <a:rPr lang="es-MX" sz="2400" b="1" dirty="0" smtClean="0">
                <a:solidFill>
                  <a:schemeClr val="accent6">
                    <a:lumMod val="75000"/>
                  </a:schemeClr>
                </a:solidFill>
              </a:rPr>
              <a:t>Ingresa al menú Alumno- Aspirantes- Ofertas disponibles.</a:t>
            </a:r>
            <a:endParaRPr lang="es-MX" sz="2400" b="1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229" t="12208" r="11061" b="16462"/>
          <a:stretch/>
        </p:blipFill>
        <p:spPr>
          <a:xfrm>
            <a:off x="1313646" y="2010575"/>
            <a:ext cx="6735650" cy="427284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365126"/>
            <a:ext cx="2219136" cy="987638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2125015" y="4018209"/>
            <a:ext cx="1056068" cy="6697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219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3814</TotalTime>
  <Words>825</Words>
  <Application>Microsoft Office PowerPoint</Application>
  <PresentationFormat>Presentación en pantalla (4:3)</PresentationFormat>
  <Paragraphs>66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Trajan Pro</vt:lpstr>
      <vt:lpstr>Wingdings</vt:lpstr>
      <vt:lpstr>Tema de Office</vt:lpstr>
      <vt:lpstr>Presentación de PowerPoint</vt:lpstr>
      <vt:lpstr> Paso I Ingresa a la página siiau.udg.mx en el módulo “Administración de Servicio Social”</vt:lpstr>
      <vt:lpstr>2. Da clic en “Iniciar sesión”</vt:lpstr>
      <vt:lpstr>Presentación de PowerPoint</vt:lpstr>
      <vt:lpstr>Presentación de PowerPoint</vt:lpstr>
      <vt:lpstr> </vt:lpstr>
      <vt:lpstr>Presentación de PowerPoint</vt:lpstr>
      <vt:lpstr>Paso II Consulta de Oferta de Plazas</vt:lpstr>
      <vt:lpstr>Ingresa al menú Alumno- Aspirantes- Ofertas disponibles.</vt:lpstr>
      <vt:lpstr>2.  Selecciona uno de los programas que están enlistados. </vt:lpstr>
      <vt:lpstr>3. Dar clic en el botón “Actualizar listado” para que la información referente a la plaza se actualice. </vt:lpstr>
      <vt:lpstr>4.  Ver detalle de cada programa ofertado, seleccionando el programa, y oprimiendo el botón de “Detalle de oferta”.</vt:lpstr>
      <vt:lpstr>Paso III Consulta de Agenda</vt:lpstr>
      <vt:lpstr>1. Ingresa al menú Alumno- Aspirantes- Ofertas disponibles y consulta el detalle en el apartado “Agenda de alumno”, en donde se muestra el día y hora de inicio y término de la agenda. </vt:lpstr>
      <vt:lpstr>Paso IV Selección de plaza para Servicio Social</vt:lpstr>
      <vt:lpstr>Entrega de Oficios de Comisión </vt:lpstr>
      <vt:lpstr>Inicio del Servicio Social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Arjon Jose</dc:creator>
  <cp:lastModifiedBy>usuario1</cp:lastModifiedBy>
  <cp:revision>377</cp:revision>
  <dcterms:created xsi:type="dcterms:W3CDTF">2015-07-06T17:49:22Z</dcterms:created>
  <dcterms:modified xsi:type="dcterms:W3CDTF">2018-04-27T14:44:25Z</dcterms:modified>
</cp:coreProperties>
</file>