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6858000" cx="9144000"/>
  <p:notesSz cx="6858000" cy="9296400"/>
  <p:embeddedFontLst>
    <p:embeddedFont>
      <p:font typeface="Libre Franklin SemiBold"/>
      <p:regular r:id="rId25"/>
      <p:bold r:id="rId26"/>
      <p:italic r:id="rId27"/>
      <p:boldItalic r:id="rId28"/>
    </p:embeddedFont>
    <p:embeddedFont>
      <p:font typeface="Libre Franklin"/>
      <p:regular r:id="rId29"/>
      <p:bold r:id="rId30"/>
      <p:italic r:id="rId31"/>
      <p:boldItalic r:id="rId32"/>
    </p:embeddedFont>
    <p:embeddedFont>
      <p:font typeface="Roboto"/>
      <p:regular r:id="rId33"/>
      <p:bold r:id="rId34"/>
      <p:italic r:id="rId35"/>
      <p:boldItalic r:id="rId36"/>
    </p:embeddedFont>
    <p:embeddedFont>
      <p:font typeface="Garamond"/>
      <p:regular r:id="rId37"/>
      <p:bold r:id="rId38"/>
      <p:italic r:id="rId39"/>
      <p:boldItalic r:id="rId40"/>
    </p:embeddedFont>
    <p:embeddedFont>
      <p:font typeface="Raleway Medium"/>
      <p:regular r:id="rId41"/>
      <p:bold r:id="rId42"/>
      <p:italic r:id="rId43"/>
      <p:boldItalic r:id="rId44"/>
    </p:embeddedFont>
    <p:embeddedFont>
      <p:font typeface="Libre Franklin Medium"/>
      <p:regular r:id="rId45"/>
      <p:bold r:id="rId46"/>
      <p:italic r:id="rId47"/>
      <p:boldItalic r:id="rId48"/>
    </p:embeddedFont>
    <p:embeddedFont>
      <p:font typeface="Comfortaa Medium"/>
      <p:regular r:id="rId49"/>
      <p:bold r:id="rId50"/>
    </p:embeddedFont>
    <p:embeddedFont>
      <p:font typeface="Comfortaa"/>
      <p:regular r:id="rId51"/>
      <p:bold r:id="rId52"/>
    </p:embeddedFont>
    <p:embeddedFont>
      <p:font typeface="Century Gothic"/>
      <p:regular r:id="rId53"/>
      <p:bold r:id="rId54"/>
      <p:italic r:id="rId55"/>
      <p:boldItalic r:id="rId5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57" roundtripDataSignature="AMtx7mhU2yZPgJPoSv2SE1tLhfQsRzE/M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D9CE7F2-0CBD-4456-9233-6F7407A40A84}">
  <a:tblStyle styleId="{8D9CE7F2-0CBD-4456-9233-6F7407A40A84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9EB0C322-2E15-4D57-8074-0EFD2D3394E7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63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63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63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63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63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63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Garamond-boldItalic.fntdata"/><Relationship Id="rId42" Type="http://schemas.openxmlformats.org/officeDocument/2006/relationships/font" Target="fonts/RalewayMedium-bold.fntdata"/><Relationship Id="rId41" Type="http://schemas.openxmlformats.org/officeDocument/2006/relationships/font" Target="fonts/RalewayMedium-regular.fntdata"/><Relationship Id="rId44" Type="http://schemas.openxmlformats.org/officeDocument/2006/relationships/font" Target="fonts/RalewayMedium-boldItalic.fntdata"/><Relationship Id="rId43" Type="http://schemas.openxmlformats.org/officeDocument/2006/relationships/font" Target="fonts/RalewayMedium-italic.fntdata"/><Relationship Id="rId46" Type="http://schemas.openxmlformats.org/officeDocument/2006/relationships/font" Target="fonts/LibreFranklinMedium-bold.fntdata"/><Relationship Id="rId45" Type="http://schemas.openxmlformats.org/officeDocument/2006/relationships/font" Target="fonts/LibreFranklinMedium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LibreFranklinMedium-boldItalic.fntdata"/><Relationship Id="rId47" Type="http://schemas.openxmlformats.org/officeDocument/2006/relationships/font" Target="fonts/LibreFranklinMedium-italic.fntdata"/><Relationship Id="rId49" Type="http://schemas.openxmlformats.org/officeDocument/2006/relationships/font" Target="fonts/ComfortaaMedium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LibreFranklin-italic.fntdata"/><Relationship Id="rId30" Type="http://schemas.openxmlformats.org/officeDocument/2006/relationships/font" Target="fonts/LibreFranklin-bold.fntdata"/><Relationship Id="rId33" Type="http://schemas.openxmlformats.org/officeDocument/2006/relationships/font" Target="fonts/Roboto-regular.fntdata"/><Relationship Id="rId32" Type="http://schemas.openxmlformats.org/officeDocument/2006/relationships/font" Target="fonts/LibreFranklin-boldItalic.fntdata"/><Relationship Id="rId35" Type="http://schemas.openxmlformats.org/officeDocument/2006/relationships/font" Target="fonts/Roboto-italic.fntdata"/><Relationship Id="rId34" Type="http://schemas.openxmlformats.org/officeDocument/2006/relationships/font" Target="fonts/Roboto-bold.fntdata"/><Relationship Id="rId37" Type="http://schemas.openxmlformats.org/officeDocument/2006/relationships/font" Target="fonts/Garamond-regular.fntdata"/><Relationship Id="rId36" Type="http://schemas.openxmlformats.org/officeDocument/2006/relationships/font" Target="fonts/Roboto-boldItalic.fntdata"/><Relationship Id="rId39" Type="http://schemas.openxmlformats.org/officeDocument/2006/relationships/font" Target="fonts/Garamond-italic.fntdata"/><Relationship Id="rId38" Type="http://schemas.openxmlformats.org/officeDocument/2006/relationships/font" Target="fonts/Garamond-bold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font" Target="fonts/LibreFranklinSemiBold-bold.fntdata"/><Relationship Id="rId25" Type="http://schemas.openxmlformats.org/officeDocument/2006/relationships/font" Target="fonts/LibreFranklinSemiBold-regular.fntdata"/><Relationship Id="rId28" Type="http://schemas.openxmlformats.org/officeDocument/2006/relationships/font" Target="fonts/LibreFranklinSemiBold-boldItalic.fntdata"/><Relationship Id="rId27" Type="http://schemas.openxmlformats.org/officeDocument/2006/relationships/font" Target="fonts/LibreFranklinSemiBold-italic.fntdata"/><Relationship Id="rId29" Type="http://schemas.openxmlformats.org/officeDocument/2006/relationships/font" Target="fonts/LibreFranklin-regular.fntdata"/><Relationship Id="rId51" Type="http://schemas.openxmlformats.org/officeDocument/2006/relationships/font" Target="fonts/Comfortaa-regular.fntdata"/><Relationship Id="rId50" Type="http://schemas.openxmlformats.org/officeDocument/2006/relationships/font" Target="fonts/ComfortaaMedium-bold.fntdata"/><Relationship Id="rId53" Type="http://schemas.openxmlformats.org/officeDocument/2006/relationships/font" Target="fonts/CenturyGothic-regular.fntdata"/><Relationship Id="rId52" Type="http://schemas.openxmlformats.org/officeDocument/2006/relationships/font" Target="fonts/Comfortaa-bold.fntdata"/><Relationship Id="rId11" Type="http://schemas.openxmlformats.org/officeDocument/2006/relationships/slide" Target="slides/slide6.xml"/><Relationship Id="rId55" Type="http://schemas.openxmlformats.org/officeDocument/2006/relationships/font" Target="fonts/CenturyGothic-italic.fntdata"/><Relationship Id="rId10" Type="http://schemas.openxmlformats.org/officeDocument/2006/relationships/slide" Target="slides/slide5.xml"/><Relationship Id="rId54" Type="http://schemas.openxmlformats.org/officeDocument/2006/relationships/font" Target="fonts/CenturyGothic-bold.fntdata"/><Relationship Id="rId13" Type="http://schemas.openxmlformats.org/officeDocument/2006/relationships/slide" Target="slides/slide8.xml"/><Relationship Id="rId57" Type="http://customschemas.google.com/relationships/presentationmetadata" Target="metadata"/><Relationship Id="rId12" Type="http://schemas.openxmlformats.org/officeDocument/2006/relationships/slide" Target="slides/slide7.xml"/><Relationship Id="rId56" Type="http://schemas.openxmlformats.org/officeDocument/2006/relationships/font" Target="fonts/CenturyGothic-bold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1" y="0"/>
            <a:ext cx="2972360" cy="466581"/>
          </a:xfrm>
          <a:prstGeom prst="rect">
            <a:avLst/>
          </a:prstGeom>
          <a:noFill/>
          <a:ln>
            <a:noFill/>
          </a:ln>
        </p:spPr>
        <p:txBody>
          <a:bodyPr anchorCtr="0" anchor="t" bIns="41400" lIns="82825" spcFirstLastPara="1" rIns="82825" wrap="square" tIns="414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240" y="0"/>
            <a:ext cx="2972360" cy="466581"/>
          </a:xfrm>
          <a:prstGeom prst="rect">
            <a:avLst/>
          </a:prstGeom>
          <a:noFill/>
          <a:ln>
            <a:noFill/>
          </a:ln>
        </p:spPr>
        <p:txBody>
          <a:bodyPr anchorCtr="0" anchor="t" bIns="41400" lIns="82825" spcFirstLastPara="1" rIns="82825" wrap="square" tIns="414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38263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6361" y="4473600"/>
            <a:ext cx="5485279" cy="3660750"/>
          </a:xfrm>
          <a:prstGeom prst="rect">
            <a:avLst/>
          </a:prstGeom>
          <a:noFill/>
          <a:ln>
            <a:noFill/>
          </a:ln>
        </p:spPr>
        <p:txBody>
          <a:bodyPr anchorCtr="0" anchor="t" bIns="41400" lIns="82825" spcFirstLastPara="1" rIns="82825" wrap="square" tIns="414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1" y="8829820"/>
            <a:ext cx="2972360" cy="466581"/>
          </a:xfrm>
          <a:prstGeom prst="rect">
            <a:avLst/>
          </a:prstGeom>
          <a:noFill/>
          <a:ln>
            <a:noFill/>
          </a:ln>
        </p:spPr>
        <p:txBody>
          <a:bodyPr anchorCtr="0" anchor="b" bIns="41400" lIns="82825" spcFirstLastPara="1" rIns="82825" wrap="square" tIns="414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240" y="8829820"/>
            <a:ext cx="2972360" cy="466581"/>
          </a:xfrm>
          <a:prstGeom prst="rect">
            <a:avLst/>
          </a:prstGeom>
          <a:noFill/>
          <a:ln>
            <a:noFill/>
          </a:ln>
        </p:spPr>
        <p:txBody>
          <a:bodyPr anchorCtr="0" anchor="b" bIns="41400" lIns="82825" spcFirstLastPara="1" rIns="82825" wrap="square" tIns="414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s-MX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24af13cada_2_8:notes"/>
          <p:cNvSpPr/>
          <p:nvPr>
            <p:ph idx="2" type="sldImg"/>
          </p:nvPr>
        </p:nvSpPr>
        <p:spPr>
          <a:xfrm>
            <a:off x="1338263" y="1162050"/>
            <a:ext cx="41814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24af13cada_2_8:notes"/>
          <p:cNvSpPr txBox="1"/>
          <p:nvPr>
            <p:ph idx="1" type="body"/>
          </p:nvPr>
        </p:nvSpPr>
        <p:spPr>
          <a:xfrm>
            <a:off x="686361" y="4473600"/>
            <a:ext cx="5485200" cy="3660900"/>
          </a:xfrm>
          <a:prstGeom prst="rect">
            <a:avLst/>
          </a:prstGeom>
        </p:spPr>
        <p:txBody>
          <a:bodyPr anchorCtr="0" anchor="t" bIns="41400" lIns="82825" spcFirstLastPara="1" rIns="82825" wrap="square" tIns="41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g324af13cada_2_8:notes"/>
          <p:cNvSpPr txBox="1"/>
          <p:nvPr>
            <p:ph idx="12" type="sldNum"/>
          </p:nvPr>
        </p:nvSpPr>
        <p:spPr>
          <a:xfrm>
            <a:off x="3884240" y="8829820"/>
            <a:ext cx="2972400" cy="466500"/>
          </a:xfrm>
          <a:prstGeom prst="rect">
            <a:avLst/>
          </a:prstGeom>
        </p:spPr>
        <p:txBody>
          <a:bodyPr anchorCtr="0" anchor="b" bIns="41400" lIns="82825" spcFirstLastPara="1" rIns="82825" wrap="square" tIns="414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9:notes"/>
          <p:cNvSpPr txBox="1"/>
          <p:nvPr>
            <p:ph idx="1" type="body"/>
          </p:nvPr>
        </p:nvSpPr>
        <p:spPr>
          <a:xfrm>
            <a:off x="686361" y="4473600"/>
            <a:ext cx="5485279" cy="3660750"/>
          </a:xfrm>
          <a:prstGeom prst="rect">
            <a:avLst/>
          </a:prstGeom>
          <a:noFill/>
          <a:ln>
            <a:noFill/>
          </a:ln>
        </p:spPr>
        <p:txBody>
          <a:bodyPr anchorCtr="0" anchor="t" bIns="41400" lIns="82825" spcFirstLastPara="1" rIns="82825" wrap="square" tIns="414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7" name="Google Shape;177;p9:notes"/>
          <p:cNvSpPr/>
          <p:nvPr>
            <p:ph idx="2" type="sldImg"/>
          </p:nvPr>
        </p:nvSpPr>
        <p:spPr>
          <a:xfrm>
            <a:off x="1338263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0:notes"/>
          <p:cNvSpPr txBox="1"/>
          <p:nvPr>
            <p:ph idx="1" type="body"/>
          </p:nvPr>
        </p:nvSpPr>
        <p:spPr>
          <a:xfrm>
            <a:off x="686361" y="4473600"/>
            <a:ext cx="5485279" cy="3660750"/>
          </a:xfrm>
          <a:prstGeom prst="rect">
            <a:avLst/>
          </a:prstGeom>
          <a:noFill/>
          <a:ln>
            <a:noFill/>
          </a:ln>
        </p:spPr>
        <p:txBody>
          <a:bodyPr anchorCtr="0" anchor="t" bIns="41400" lIns="82825" spcFirstLastPara="1" rIns="82825" wrap="square" tIns="414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4" name="Google Shape;184;p10:notes"/>
          <p:cNvSpPr/>
          <p:nvPr>
            <p:ph idx="2" type="sldImg"/>
          </p:nvPr>
        </p:nvSpPr>
        <p:spPr>
          <a:xfrm>
            <a:off x="1338263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1:notes"/>
          <p:cNvSpPr txBox="1"/>
          <p:nvPr>
            <p:ph idx="1" type="body"/>
          </p:nvPr>
        </p:nvSpPr>
        <p:spPr>
          <a:xfrm>
            <a:off x="686361" y="4473600"/>
            <a:ext cx="5485279" cy="3660750"/>
          </a:xfrm>
          <a:prstGeom prst="rect">
            <a:avLst/>
          </a:prstGeom>
          <a:noFill/>
          <a:ln>
            <a:noFill/>
          </a:ln>
        </p:spPr>
        <p:txBody>
          <a:bodyPr anchorCtr="0" anchor="t" bIns="41400" lIns="82825" spcFirstLastPara="1" rIns="82825" wrap="square" tIns="414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2" name="Google Shape;192;p11:notes"/>
          <p:cNvSpPr/>
          <p:nvPr>
            <p:ph idx="2" type="sldImg"/>
          </p:nvPr>
        </p:nvSpPr>
        <p:spPr>
          <a:xfrm>
            <a:off x="1338263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2:notes"/>
          <p:cNvSpPr txBox="1"/>
          <p:nvPr>
            <p:ph idx="1" type="body"/>
          </p:nvPr>
        </p:nvSpPr>
        <p:spPr>
          <a:xfrm>
            <a:off x="686361" y="4473600"/>
            <a:ext cx="5485279" cy="3660750"/>
          </a:xfrm>
          <a:prstGeom prst="rect">
            <a:avLst/>
          </a:prstGeom>
          <a:noFill/>
          <a:ln>
            <a:noFill/>
          </a:ln>
        </p:spPr>
        <p:txBody>
          <a:bodyPr anchorCtr="0" anchor="t" bIns="41400" lIns="82825" spcFirstLastPara="1" rIns="82825" wrap="square" tIns="414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0" name="Google Shape;200;p12:notes"/>
          <p:cNvSpPr/>
          <p:nvPr>
            <p:ph idx="2" type="sldImg"/>
          </p:nvPr>
        </p:nvSpPr>
        <p:spPr>
          <a:xfrm>
            <a:off x="1338263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3:notes"/>
          <p:cNvSpPr txBox="1"/>
          <p:nvPr>
            <p:ph idx="1" type="body"/>
          </p:nvPr>
        </p:nvSpPr>
        <p:spPr>
          <a:xfrm>
            <a:off x="686361" y="4473600"/>
            <a:ext cx="5485279" cy="3660750"/>
          </a:xfrm>
          <a:prstGeom prst="rect">
            <a:avLst/>
          </a:prstGeom>
          <a:noFill/>
          <a:ln>
            <a:noFill/>
          </a:ln>
        </p:spPr>
        <p:txBody>
          <a:bodyPr anchorCtr="0" anchor="t" bIns="41400" lIns="82825" spcFirstLastPara="1" rIns="82825" wrap="square" tIns="414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8" name="Google Shape;208;p13:notes"/>
          <p:cNvSpPr/>
          <p:nvPr>
            <p:ph idx="2" type="sldImg"/>
          </p:nvPr>
        </p:nvSpPr>
        <p:spPr>
          <a:xfrm>
            <a:off x="1338263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24af13cada_0_6:notes"/>
          <p:cNvSpPr txBox="1"/>
          <p:nvPr>
            <p:ph idx="1" type="body"/>
          </p:nvPr>
        </p:nvSpPr>
        <p:spPr>
          <a:xfrm>
            <a:off x="686361" y="4473600"/>
            <a:ext cx="5485200" cy="36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1400" lIns="82825" spcFirstLastPara="1" rIns="82825" wrap="square" tIns="414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6" name="Google Shape;216;g324af13cada_0_6:notes"/>
          <p:cNvSpPr/>
          <p:nvPr>
            <p:ph idx="2" type="sldImg"/>
          </p:nvPr>
        </p:nvSpPr>
        <p:spPr>
          <a:xfrm>
            <a:off x="1338263" y="1162050"/>
            <a:ext cx="41814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5:notes"/>
          <p:cNvSpPr txBox="1"/>
          <p:nvPr>
            <p:ph idx="1" type="body"/>
          </p:nvPr>
        </p:nvSpPr>
        <p:spPr>
          <a:xfrm>
            <a:off x="686361" y="4473600"/>
            <a:ext cx="5485279" cy="3660750"/>
          </a:xfrm>
          <a:prstGeom prst="rect">
            <a:avLst/>
          </a:prstGeom>
          <a:noFill/>
          <a:ln>
            <a:noFill/>
          </a:ln>
        </p:spPr>
        <p:txBody>
          <a:bodyPr anchorCtr="0" anchor="t" bIns="41400" lIns="82825" spcFirstLastPara="1" rIns="82825" wrap="square" tIns="414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3" name="Google Shape;223;p15:notes"/>
          <p:cNvSpPr/>
          <p:nvPr>
            <p:ph idx="2" type="sldImg"/>
          </p:nvPr>
        </p:nvSpPr>
        <p:spPr>
          <a:xfrm>
            <a:off x="1338263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6:notes"/>
          <p:cNvSpPr txBox="1"/>
          <p:nvPr>
            <p:ph idx="1" type="body"/>
          </p:nvPr>
        </p:nvSpPr>
        <p:spPr>
          <a:xfrm>
            <a:off x="686361" y="4473600"/>
            <a:ext cx="5485279" cy="3660750"/>
          </a:xfrm>
          <a:prstGeom prst="rect">
            <a:avLst/>
          </a:prstGeom>
        </p:spPr>
        <p:txBody>
          <a:bodyPr anchorCtr="0" anchor="t" bIns="41400" lIns="82825" spcFirstLastPara="1" rIns="82825" wrap="square" tIns="41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16:notes"/>
          <p:cNvSpPr/>
          <p:nvPr>
            <p:ph idx="2" type="sldImg"/>
          </p:nvPr>
        </p:nvSpPr>
        <p:spPr>
          <a:xfrm>
            <a:off x="1338263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4:notes"/>
          <p:cNvSpPr txBox="1"/>
          <p:nvPr>
            <p:ph idx="1" type="body"/>
          </p:nvPr>
        </p:nvSpPr>
        <p:spPr>
          <a:xfrm>
            <a:off x="686361" y="4473600"/>
            <a:ext cx="5485279" cy="3660750"/>
          </a:xfrm>
          <a:prstGeom prst="rect">
            <a:avLst/>
          </a:prstGeom>
          <a:noFill/>
          <a:ln>
            <a:noFill/>
          </a:ln>
        </p:spPr>
        <p:txBody>
          <a:bodyPr anchorCtr="0" anchor="t" bIns="41400" lIns="82825" spcFirstLastPara="1" rIns="82825" wrap="square" tIns="414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2" name="Google Shape;252;p14:notes"/>
          <p:cNvSpPr/>
          <p:nvPr>
            <p:ph idx="2" type="sldImg"/>
          </p:nvPr>
        </p:nvSpPr>
        <p:spPr>
          <a:xfrm>
            <a:off x="1338263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8:notes"/>
          <p:cNvSpPr txBox="1"/>
          <p:nvPr>
            <p:ph idx="1" type="body"/>
          </p:nvPr>
        </p:nvSpPr>
        <p:spPr>
          <a:xfrm>
            <a:off x="686361" y="4473600"/>
            <a:ext cx="5485279" cy="3660750"/>
          </a:xfrm>
          <a:prstGeom prst="rect">
            <a:avLst/>
          </a:prstGeom>
          <a:noFill/>
          <a:ln>
            <a:noFill/>
          </a:ln>
        </p:spPr>
        <p:txBody>
          <a:bodyPr anchorCtr="0" anchor="t" bIns="41400" lIns="82825" spcFirstLastPara="1" rIns="82825" wrap="square" tIns="414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0" name="Google Shape;260;p18:notes"/>
          <p:cNvSpPr/>
          <p:nvPr>
            <p:ph idx="2" type="sldImg"/>
          </p:nvPr>
        </p:nvSpPr>
        <p:spPr>
          <a:xfrm>
            <a:off x="1338263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:notes"/>
          <p:cNvSpPr txBox="1"/>
          <p:nvPr>
            <p:ph idx="1" type="body"/>
          </p:nvPr>
        </p:nvSpPr>
        <p:spPr>
          <a:xfrm>
            <a:off x="686361" y="4473600"/>
            <a:ext cx="5485279" cy="3660750"/>
          </a:xfrm>
          <a:prstGeom prst="rect">
            <a:avLst/>
          </a:prstGeom>
          <a:noFill/>
          <a:ln>
            <a:noFill/>
          </a:ln>
        </p:spPr>
        <p:txBody>
          <a:bodyPr anchorCtr="0" anchor="t" bIns="41400" lIns="82825" spcFirstLastPara="1" rIns="82825" wrap="square" tIns="414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4" name="Google Shape;114;p1:notes"/>
          <p:cNvSpPr/>
          <p:nvPr>
            <p:ph idx="2" type="sldImg"/>
          </p:nvPr>
        </p:nvSpPr>
        <p:spPr>
          <a:xfrm>
            <a:off x="1338263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:notes"/>
          <p:cNvSpPr txBox="1"/>
          <p:nvPr>
            <p:ph idx="1" type="body"/>
          </p:nvPr>
        </p:nvSpPr>
        <p:spPr>
          <a:xfrm>
            <a:off x="686361" y="4473600"/>
            <a:ext cx="5485279" cy="3660750"/>
          </a:xfrm>
          <a:prstGeom prst="rect">
            <a:avLst/>
          </a:prstGeom>
          <a:noFill/>
          <a:ln>
            <a:noFill/>
          </a:ln>
        </p:spPr>
        <p:txBody>
          <a:bodyPr anchorCtr="0" anchor="t" bIns="41400" lIns="82825" spcFirstLastPara="1" rIns="82825" wrap="square" tIns="414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5" name="Google Shape;125;p2:notes"/>
          <p:cNvSpPr/>
          <p:nvPr>
            <p:ph idx="2" type="sldImg"/>
          </p:nvPr>
        </p:nvSpPr>
        <p:spPr>
          <a:xfrm>
            <a:off x="1338263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:notes"/>
          <p:cNvSpPr txBox="1"/>
          <p:nvPr>
            <p:ph idx="1" type="body"/>
          </p:nvPr>
        </p:nvSpPr>
        <p:spPr>
          <a:xfrm>
            <a:off x="686361" y="4473600"/>
            <a:ext cx="5485279" cy="3660750"/>
          </a:xfrm>
          <a:prstGeom prst="rect">
            <a:avLst/>
          </a:prstGeom>
          <a:noFill/>
          <a:ln>
            <a:noFill/>
          </a:ln>
        </p:spPr>
        <p:txBody>
          <a:bodyPr anchorCtr="0" anchor="t" bIns="41400" lIns="82825" spcFirstLastPara="1" rIns="82825" wrap="square" tIns="414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2" name="Google Shape;132;p3:notes"/>
          <p:cNvSpPr/>
          <p:nvPr>
            <p:ph idx="2" type="sldImg"/>
          </p:nvPr>
        </p:nvSpPr>
        <p:spPr>
          <a:xfrm>
            <a:off x="1338263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:notes"/>
          <p:cNvSpPr txBox="1"/>
          <p:nvPr>
            <p:ph idx="1" type="body"/>
          </p:nvPr>
        </p:nvSpPr>
        <p:spPr>
          <a:xfrm>
            <a:off x="686361" y="4473600"/>
            <a:ext cx="5485279" cy="3660750"/>
          </a:xfrm>
          <a:prstGeom prst="rect">
            <a:avLst/>
          </a:prstGeom>
          <a:noFill/>
          <a:ln>
            <a:noFill/>
          </a:ln>
        </p:spPr>
        <p:txBody>
          <a:bodyPr anchorCtr="0" anchor="t" bIns="41400" lIns="82825" spcFirstLastPara="1" rIns="82825" wrap="square" tIns="414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9" name="Google Shape;139;p4:notes"/>
          <p:cNvSpPr/>
          <p:nvPr>
            <p:ph idx="2" type="sldImg"/>
          </p:nvPr>
        </p:nvSpPr>
        <p:spPr>
          <a:xfrm>
            <a:off x="1338263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:notes"/>
          <p:cNvSpPr txBox="1"/>
          <p:nvPr>
            <p:ph idx="1" type="body"/>
          </p:nvPr>
        </p:nvSpPr>
        <p:spPr>
          <a:xfrm>
            <a:off x="686361" y="4473600"/>
            <a:ext cx="5485279" cy="3660750"/>
          </a:xfrm>
          <a:prstGeom prst="rect">
            <a:avLst/>
          </a:prstGeom>
          <a:noFill/>
          <a:ln>
            <a:noFill/>
          </a:ln>
        </p:spPr>
        <p:txBody>
          <a:bodyPr anchorCtr="0" anchor="t" bIns="41400" lIns="82825" spcFirstLastPara="1" rIns="82825" wrap="square" tIns="414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5" name="Google Shape;145;p5:notes"/>
          <p:cNvSpPr/>
          <p:nvPr>
            <p:ph idx="2" type="sldImg"/>
          </p:nvPr>
        </p:nvSpPr>
        <p:spPr>
          <a:xfrm>
            <a:off x="1338263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:notes"/>
          <p:cNvSpPr/>
          <p:nvPr>
            <p:ph idx="2" type="sldImg"/>
          </p:nvPr>
        </p:nvSpPr>
        <p:spPr>
          <a:xfrm>
            <a:off x="1338263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" name="Google Shape;153;p6:notes"/>
          <p:cNvSpPr txBox="1"/>
          <p:nvPr>
            <p:ph idx="1" type="body"/>
          </p:nvPr>
        </p:nvSpPr>
        <p:spPr>
          <a:xfrm>
            <a:off x="686361" y="4473600"/>
            <a:ext cx="5485279" cy="3660750"/>
          </a:xfrm>
          <a:prstGeom prst="rect">
            <a:avLst/>
          </a:prstGeom>
          <a:noFill/>
          <a:ln>
            <a:noFill/>
          </a:ln>
        </p:spPr>
        <p:txBody>
          <a:bodyPr anchorCtr="0" anchor="t" bIns="41400" lIns="82825" spcFirstLastPara="1" rIns="82825" wrap="square" tIns="414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MX"/>
              <a:t>Cuadro azul: se deberían separar las palabras “transición” y “del”, que están pegadas. Cuadro verde: falta el acento en la palabra “trámites”. </a:t>
            </a:r>
            <a:endParaRPr/>
          </a:p>
        </p:txBody>
      </p:sp>
      <p:sp>
        <p:nvSpPr>
          <p:cNvPr id="154" name="Google Shape;154;p6:notes"/>
          <p:cNvSpPr txBox="1"/>
          <p:nvPr>
            <p:ph idx="12" type="sldNum"/>
          </p:nvPr>
        </p:nvSpPr>
        <p:spPr>
          <a:xfrm>
            <a:off x="3884240" y="8829820"/>
            <a:ext cx="2972360" cy="466581"/>
          </a:xfrm>
          <a:prstGeom prst="rect">
            <a:avLst/>
          </a:prstGeom>
          <a:noFill/>
          <a:ln>
            <a:noFill/>
          </a:ln>
        </p:spPr>
        <p:txBody>
          <a:bodyPr anchorCtr="0" anchor="b" bIns="41400" lIns="82825" spcFirstLastPara="1" rIns="82825" wrap="square" tIns="414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:notes"/>
          <p:cNvSpPr txBox="1"/>
          <p:nvPr>
            <p:ph idx="1" type="body"/>
          </p:nvPr>
        </p:nvSpPr>
        <p:spPr>
          <a:xfrm>
            <a:off x="686361" y="4473600"/>
            <a:ext cx="5485279" cy="3660750"/>
          </a:xfrm>
          <a:prstGeom prst="rect">
            <a:avLst/>
          </a:prstGeom>
          <a:noFill/>
          <a:ln>
            <a:noFill/>
          </a:ln>
        </p:spPr>
        <p:txBody>
          <a:bodyPr anchorCtr="0" anchor="t" bIns="41400" lIns="82825" spcFirstLastPara="1" rIns="82825" wrap="square" tIns="414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1" name="Google Shape;161;p7:notes"/>
          <p:cNvSpPr/>
          <p:nvPr>
            <p:ph idx="2" type="sldImg"/>
          </p:nvPr>
        </p:nvSpPr>
        <p:spPr>
          <a:xfrm>
            <a:off x="1338263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8:notes"/>
          <p:cNvSpPr txBox="1"/>
          <p:nvPr>
            <p:ph idx="1" type="body"/>
          </p:nvPr>
        </p:nvSpPr>
        <p:spPr>
          <a:xfrm>
            <a:off x="686361" y="4473600"/>
            <a:ext cx="5485279" cy="3660750"/>
          </a:xfrm>
          <a:prstGeom prst="rect">
            <a:avLst/>
          </a:prstGeom>
          <a:noFill/>
          <a:ln>
            <a:noFill/>
          </a:ln>
        </p:spPr>
        <p:txBody>
          <a:bodyPr anchorCtr="0" anchor="t" bIns="41400" lIns="82825" spcFirstLastPara="1" rIns="82825" wrap="square" tIns="414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0" name="Google Shape;170;p8:notes"/>
          <p:cNvSpPr/>
          <p:nvPr>
            <p:ph idx="2" type="sldImg"/>
          </p:nvPr>
        </p:nvSpPr>
        <p:spPr>
          <a:xfrm>
            <a:off x="1338263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showMasterSp="0" type="title">
  <p:cSld name="TITL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0"/>
          <p:cNvSpPr/>
          <p:nvPr/>
        </p:nvSpPr>
        <p:spPr>
          <a:xfrm>
            <a:off x="2382" y="6400800"/>
            <a:ext cx="91416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20"/>
          <p:cNvSpPr/>
          <p:nvPr/>
        </p:nvSpPr>
        <p:spPr>
          <a:xfrm>
            <a:off x="12" y="6334316"/>
            <a:ext cx="9141600" cy="63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20"/>
          <p:cNvSpPr txBox="1"/>
          <p:nvPr>
            <p:ph type="ctrTitle"/>
          </p:nvPr>
        </p:nvSpPr>
        <p:spPr>
          <a:xfrm>
            <a:off x="822960" y="758952"/>
            <a:ext cx="7543800" cy="356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0"/>
          <p:cNvSpPr txBox="1"/>
          <p:nvPr>
            <p:ph idx="1" type="subTitle"/>
          </p:nvPr>
        </p:nvSpPr>
        <p:spPr>
          <a:xfrm>
            <a:off x="825038" y="4455621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3" name="Google Shape;23;p20"/>
          <p:cNvSpPr txBox="1"/>
          <p:nvPr>
            <p:ph idx="10" type="dt"/>
          </p:nvPr>
        </p:nvSpPr>
        <p:spPr>
          <a:xfrm>
            <a:off x="822961" y="6459786"/>
            <a:ext cx="1854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0"/>
          <p:cNvSpPr txBox="1"/>
          <p:nvPr>
            <p:ph idx="11" type="ftr"/>
          </p:nvPr>
        </p:nvSpPr>
        <p:spPr>
          <a:xfrm>
            <a:off x="2764639" y="6459786"/>
            <a:ext cx="3617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0"/>
          <p:cNvSpPr txBox="1"/>
          <p:nvPr>
            <p:ph idx="12" type="sldNum"/>
          </p:nvPr>
        </p:nvSpPr>
        <p:spPr>
          <a:xfrm>
            <a:off x="7425344" y="6459786"/>
            <a:ext cx="984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cxnSp>
        <p:nvCxnSpPr>
          <p:cNvPr id="26" name="Google Shape;26;p20"/>
          <p:cNvCxnSpPr/>
          <p:nvPr/>
        </p:nvCxnSpPr>
        <p:spPr>
          <a:xfrm>
            <a:off x="905744" y="4343400"/>
            <a:ext cx="740670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9"/>
          <p:cNvSpPr txBox="1"/>
          <p:nvPr>
            <p:ph type="title"/>
          </p:nvPr>
        </p:nvSpPr>
        <p:spPr>
          <a:xfrm>
            <a:off x="822960" y="286604"/>
            <a:ext cx="7543800" cy="14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9"/>
          <p:cNvSpPr txBox="1"/>
          <p:nvPr>
            <p:ph idx="1" type="body"/>
          </p:nvPr>
        </p:nvSpPr>
        <p:spPr>
          <a:xfrm rot="5400000">
            <a:off x="2583210" y="85484"/>
            <a:ext cx="4023300" cy="75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90" name="Google Shape;90;p29"/>
          <p:cNvSpPr txBox="1"/>
          <p:nvPr>
            <p:ph idx="10" type="dt"/>
          </p:nvPr>
        </p:nvSpPr>
        <p:spPr>
          <a:xfrm>
            <a:off x="822961" y="6459786"/>
            <a:ext cx="1854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9"/>
          <p:cNvSpPr txBox="1"/>
          <p:nvPr>
            <p:ph idx="11" type="ftr"/>
          </p:nvPr>
        </p:nvSpPr>
        <p:spPr>
          <a:xfrm>
            <a:off x="2764639" y="6459786"/>
            <a:ext cx="3617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9"/>
          <p:cNvSpPr txBox="1"/>
          <p:nvPr>
            <p:ph idx="12" type="sldNum"/>
          </p:nvPr>
        </p:nvSpPr>
        <p:spPr>
          <a:xfrm>
            <a:off x="7425344" y="6459786"/>
            <a:ext cx="984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showMasterSp="0" type="vertTitleAndTx">
  <p:cSld name="VERTICAL_TITLE_AND_VERTICAL_TEX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0"/>
          <p:cNvSpPr/>
          <p:nvPr/>
        </p:nvSpPr>
        <p:spPr>
          <a:xfrm>
            <a:off x="2382" y="6400800"/>
            <a:ext cx="91416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30"/>
          <p:cNvSpPr/>
          <p:nvPr/>
        </p:nvSpPr>
        <p:spPr>
          <a:xfrm>
            <a:off x="12" y="6334316"/>
            <a:ext cx="9141600" cy="63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30"/>
          <p:cNvSpPr txBox="1"/>
          <p:nvPr>
            <p:ph type="title"/>
          </p:nvPr>
        </p:nvSpPr>
        <p:spPr>
          <a:xfrm rot="5400000">
            <a:off x="4650900" y="2307629"/>
            <a:ext cx="57573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30"/>
          <p:cNvSpPr txBox="1"/>
          <p:nvPr>
            <p:ph idx="1" type="body"/>
          </p:nvPr>
        </p:nvSpPr>
        <p:spPr>
          <a:xfrm rot="5400000">
            <a:off x="650325" y="393029"/>
            <a:ext cx="57573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98" name="Google Shape;98;p30"/>
          <p:cNvSpPr txBox="1"/>
          <p:nvPr>
            <p:ph idx="10" type="dt"/>
          </p:nvPr>
        </p:nvSpPr>
        <p:spPr>
          <a:xfrm>
            <a:off x="822961" y="6459786"/>
            <a:ext cx="1854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30"/>
          <p:cNvSpPr txBox="1"/>
          <p:nvPr>
            <p:ph idx="11" type="ftr"/>
          </p:nvPr>
        </p:nvSpPr>
        <p:spPr>
          <a:xfrm>
            <a:off x="2764639" y="6459786"/>
            <a:ext cx="3617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30"/>
          <p:cNvSpPr txBox="1"/>
          <p:nvPr>
            <p:ph idx="12" type="sldNum"/>
          </p:nvPr>
        </p:nvSpPr>
        <p:spPr>
          <a:xfrm>
            <a:off x="7425344" y="6459786"/>
            <a:ext cx="984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1"/>
          <p:cNvSpPr txBox="1"/>
          <p:nvPr>
            <p:ph idx="1" type="body"/>
          </p:nvPr>
        </p:nvSpPr>
        <p:spPr>
          <a:xfrm>
            <a:off x="724950" y="5830068"/>
            <a:ext cx="7697400" cy="6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03" name="Google Shape;103;p31"/>
          <p:cNvSpPr txBox="1"/>
          <p:nvPr>
            <p:ph idx="12" type="sldNum"/>
          </p:nvPr>
        </p:nvSpPr>
        <p:spPr>
          <a:xfrm>
            <a:off x="8536302" y="633313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showMasterSp="0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1"/>
          <p:cNvSpPr/>
          <p:nvPr/>
        </p:nvSpPr>
        <p:spPr>
          <a:xfrm>
            <a:off x="2382" y="6400800"/>
            <a:ext cx="91416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21"/>
          <p:cNvSpPr/>
          <p:nvPr/>
        </p:nvSpPr>
        <p:spPr>
          <a:xfrm>
            <a:off x="12" y="6334316"/>
            <a:ext cx="9141600" cy="63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21"/>
          <p:cNvSpPr txBox="1"/>
          <p:nvPr>
            <p:ph idx="10" type="dt"/>
          </p:nvPr>
        </p:nvSpPr>
        <p:spPr>
          <a:xfrm>
            <a:off x="822961" y="6459786"/>
            <a:ext cx="1854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1"/>
          <p:cNvSpPr txBox="1"/>
          <p:nvPr>
            <p:ph idx="11" type="ftr"/>
          </p:nvPr>
        </p:nvSpPr>
        <p:spPr>
          <a:xfrm>
            <a:off x="2764639" y="6459786"/>
            <a:ext cx="3617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1"/>
          <p:cNvSpPr txBox="1"/>
          <p:nvPr>
            <p:ph idx="12" type="sldNum"/>
          </p:nvPr>
        </p:nvSpPr>
        <p:spPr>
          <a:xfrm>
            <a:off x="7425344" y="6459786"/>
            <a:ext cx="984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2"/>
          <p:cNvSpPr txBox="1"/>
          <p:nvPr>
            <p:ph type="title"/>
          </p:nvPr>
        </p:nvSpPr>
        <p:spPr>
          <a:xfrm>
            <a:off x="822960" y="286604"/>
            <a:ext cx="7543800" cy="14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2"/>
          <p:cNvSpPr txBox="1"/>
          <p:nvPr>
            <p:ph idx="1" type="body"/>
          </p:nvPr>
        </p:nvSpPr>
        <p:spPr>
          <a:xfrm>
            <a:off x="822960" y="1846052"/>
            <a:ext cx="3703200" cy="7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b="0" sz="20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36" name="Google Shape;36;p22"/>
          <p:cNvSpPr txBox="1"/>
          <p:nvPr>
            <p:ph idx="2" type="body"/>
          </p:nvPr>
        </p:nvSpPr>
        <p:spPr>
          <a:xfrm>
            <a:off x="822960" y="2582334"/>
            <a:ext cx="3703200" cy="32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37" name="Google Shape;37;p22"/>
          <p:cNvSpPr txBox="1"/>
          <p:nvPr>
            <p:ph idx="3" type="body"/>
          </p:nvPr>
        </p:nvSpPr>
        <p:spPr>
          <a:xfrm>
            <a:off x="4663440" y="1846052"/>
            <a:ext cx="3703200" cy="7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b="0" sz="20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38" name="Google Shape;38;p22"/>
          <p:cNvSpPr txBox="1"/>
          <p:nvPr>
            <p:ph idx="4" type="body"/>
          </p:nvPr>
        </p:nvSpPr>
        <p:spPr>
          <a:xfrm>
            <a:off x="4663440" y="2582334"/>
            <a:ext cx="3703200" cy="32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39" name="Google Shape;39;p22"/>
          <p:cNvSpPr txBox="1"/>
          <p:nvPr>
            <p:ph idx="10" type="dt"/>
          </p:nvPr>
        </p:nvSpPr>
        <p:spPr>
          <a:xfrm>
            <a:off x="822961" y="6459786"/>
            <a:ext cx="1854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2"/>
          <p:cNvSpPr txBox="1"/>
          <p:nvPr>
            <p:ph idx="11" type="ftr"/>
          </p:nvPr>
        </p:nvSpPr>
        <p:spPr>
          <a:xfrm>
            <a:off x="2764639" y="6459786"/>
            <a:ext cx="3617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2"/>
          <p:cNvSpPr txBox="1"/>
          <p:nvPr>
            <p:ph idx="12" type="sldNum"/>
          </p:nvPr>
        </p:nvSpPr>
        <p:spPr>
          <a:xfrm>
            <a:off x="7425344" y="6459786"/>
            <a:ext cx="984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3"/>
          <p:cNvSpPr txBox="1"/>
          <p:nvPr>
            <p:ph type="title"/>
          </p:nvPr>
        </p:nvSpPr>
        <p:spPr>
          <a:xfrm>
            <a:off x="822960" y="286604"/>
            <a:ext cx="7543800" cy="14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3"/>
          <p:cNvSpPr txBox="1"/>
          <p:nvPr>
            <p:ph idx="1" type="body"/>
          </p:nvPr>
        </p:nvSpPr>
        <p:spPr>
          <a:xfrm>
            <a:off x="822959" y="1845734"/>
            <a:ext cx="75438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45" name="Google Shape;45;p23"/>
          <p:cNvSpPr txBox="1"/>
          <p:nvPr>
            <p:ph idx="10" type="dt"/>
          </p:nvPr>
        </p:nvSpPr>
        <p:spPr>
          <a:xfrm>
            <a:off x="822961" y="6459786"/>
            <a:ext cx="1854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3"/>
          <p:cNvSpPr txBox="1"/>
          <p:nvPr>
            <p:ph idx="11" type="ftr"/>
          </p:nvPr>
        </p:nvSpPr>
        <p:spPr>
          <a:xfrm>
            <a:off x="2764639" y="6459786"/>
            <a:ext cx="3617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3"/>
          <p:cNvSpPr txBox="1"/>
          <p:nvPr>
            <p:ph idx="12" type="sldNum"/>
          </p:nvPr>
        </p:nvSpPr>
        <p:spPr>
          <a:xfrm>
            <a:off x="7425344" y="6459786"/>
            <a:ext cx="984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showMasterSp="0" type="secHead">
  <p:cSld name="SECTION_HEADER">
    <p:bg>
      <p:bgPr>
        <a:solidFill>
          <a:schemeClr val="lt1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4"/>
          <p:cNvSpPr/>
          <p:nvPr/>
        </p:nvSpPr>
        <p:spPr>
          <a:xfrm>
            <a:off x="2382" y="6400800"/>
            <a:ext cx="91416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24"/>
          <p:cNvSpPr/>
          <p:nvPr/>
        </p:nvSpPr>
        <p:spPr>
          <a:xfrm>
            <a:off x="12" y="6334316"/>
            <a:ext cx="9141600" cy="63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24"/>
          <p:cNvSpPr txBox="1"/>
          <p:nvPr>
            <p:ph type="title"/>
          </p:nvPr>
        </p:nvSpPr>
        <p:spPr>
          <a:xfrm>
            <a:off x="822960" y="758952"/>
            <a:ext cx="7543800" cy="356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b="0" sz="80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4"/>
          <p:cNvSpPr txBox="1"/>
          <p:nvPr>
            <p:ph idx="1" type="body"/>
          </p:nvPr>
        </p:nvSpPr>
        <p:spPr>
          <a:xfrm>
            <a:off x="822960" y="4453128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3" name="Google Shape;53;p24"/>
          <p:cNvSpPr txBox="1"/>
          <p:nvPr>
            <p:ph idx="10" type="dt"/>
          </p:nvPr>
        </p:nvSpPr>
        <p:spPr>
          <a:xfrm>
            <a:off x="822961" y="6459786"/>
            <a:ext cx="1854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4"/>
          <p:cNvSpPr txBox="1"/>
          <p:nvPr>
            <p:ph idx="11" type="ftr"/>
          </p:nvPr>
        </p:nvSpPr>
        <p:spPr>
          <a:xfrm>
            <a:off x="2764639" y="6459786"/>
            <a:ext cx="3617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4"/>
          <p:cNvSpPr txBox="1"/>
          <p:nvPr>
            <p:ph idx="12" type="sldNum"/>
          </p:nvPr>
        </p:nvSpPr>
        <p:spPr>
          <a:xfrm>
            <a:off x="7425344" y="6459786"/>
            <a:ext cx="984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cxnSp>
        <p:nvCxnSpPr>
          <p:cNvPr id="56" name="Google Shape;56;p24"/>
          <p:cNvCxnSpPr/>
          <p:nvPr/>
        </p:nvCxnSpPr>
        <p:spPr>
          <a:xfrm>
            <a:off x="905744" y="4343400"/>
            <a:ext cx="740670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5"/>
          <p:cNvSpPr txBox="1"/>
          <p:nvPr>
            <p:ph type="title"/>
          </p:nvPr>
        </p:nvSpPr>
        <p:spPr>
          <a:xfrm>
            <a:off x="822960" y="286604"/>
            <a:ext cx="7543800" cy="14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5"/>
          <p:cNvSpPr txBox="1"/>
          <p:nvPr>
            <p:ph idx="1" type="body"/>
          </p:nvPr>
        </p:nvSpPr>
        <p:spPr>
          <a:xfrm>
            <a:off x="822960" y="1845734"/>
            <a:ext cx="37032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60" name="Google Shape;60;p25"/>
          <p:cNvSpPr txBox="1"/>
          <p:nvPr>
            <p:ph idx="2" type="body"/>
          </p:nvPr>
        </p:nvSpPr>
        <p:spPr>
          <a:xfrm>
            <a:off x="4663440" y="1845736"/>
            <a:ext cx="37032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61" name="Google Shape;61;p25"/>
          <p:cNvSpPr txBox="1"/>
          <p:nvPr>
            <p:ph idx="10" type="dt"/>
          </p:nvPr>
        </p:nvSpPr>
        <p:spPr>
          <a:xfrm>
            <a:off x="822961" y="6459786"/>
            <a:ext cx="1854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5"/>
          <p:cNvSpPr txBox="1"/>
          <p:nvPr>
            <p:ph idx="11" type="ftr"/>
          </p:nvPr>
        </p:nvSpPr>
        <p:spPr>
          <a:xfrm>
            <a:off x="2764639" y="6459786"/>
            <a:ext cx="3617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5"/>
          <p:cNvSpPr txBox="1"/>
          <p:nvPr>
            <p:ph idx="12" type="sldNum"/>
          </p:nvPr>
        </p:nvSpPr>
        <p:spPr>
          <a:xfrm>
            <a:off x="7425344" y="6459786"/>
            <a:ext cx="984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6"/>
          <p:cNvSpPr txBox="1"/>
          <p:nvPr>
            <p:ph type="title"/>
          </p:nvPr>
        </p:nvSpPr>
        <p:spPr>
          <a:xfrm>
            <a:off x="822960" y="286604"/>
            <a:ext cx="7543800" cy="14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6"/>
          <p:cNvSpPr txBox="1"/>
          <p:nvPr>
            <p:ph idx="10" type="dt"/>
          </p:nvPr>
        </p:nvSpPr>
        <p:spPr>
          <a:xfrm>
            <a:off x="822961" y="6459786"/>
            <a:ext cx="1854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6"/>
          <p:cNvSpPr txBox="1"/>
          <p:nvPr>
            <p:ph idx="11" type="ftr"/>
          </p:nvPr>
        </p:nvSpPr>
        <p:spPr>
          <a:xfrm>
            <a:off x="2764639" y="6459786"/>
            <a:ext cx="3617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6"/>
          <p:cNvSpPr txBox="1"/>
          <p:nvPr>
            <p:ph idx="12" type="sldNum"/>
          </p:nvPr>
        </p:nvSpPr>
        <p:spPr>
          <a:xfrm>
            <a:off x="7425344" y="6459786"/>
            <a:ext cx="984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showMasterSp="0" type="objTx">
  <p:cSld name="OBJECT_WITH_CAPTION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7"/>
          <p:cNvSpPr/>
          <p:nvPr/>
        </p:nvSpPr>
        <p:spPr>
          <a:xfrm>
            <a:off x="13" y="0"/>
            <a:ext cx="30381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27"/>
          <p:cNvSpPr/>
          <p:nvPr/>
        </p:nvSpPr>
        <p:spPr>
          <a:xfrm>
            <a:off x="3030053" y="0"/>
            <a:ext cx="48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27"/>
          <p:cNvSpPr txBox="1"/>
          <p:nvPr>
            <p:ph type="title"/>
          </p:nvPr>
        </p:nvSpPr>
        <p:spPr>
          <a:xfrm>
            <a:off x="342900" y="594359"/>
            <a:ext cx="24003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b="0" sz="36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7"/>
          <p:cNvSpPr txBox="1"/>
          <p:nvPr>
            <p:ph idx="1" type="body"/>
          </p:nvPr>
        </p:nvSpPr>
        <p:spPr>
          <a:xfrm>
            <a:off x="3460237" y="731520"/>
            <a:ext cx="50094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74" name="Google Shape;74;p27"/>
          <p:cNvSpPr txBox="1"/>
          <p:nvPr>
            <p:ph idx="2" type="body"/>
          </p:nvPr>
        </p:nvSpPr>
        <p:spPr>
          <a:xfrm>
            <a:off x="342900" y="2926080"/>
            <a:ext cx="2400300" cy="3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75" name="Google Shape;75;p27"/>
          <p:cNvSpPr txBox="1"/>
          <p:nvPr>
            <p:ph idx="10" type="dt"/>
          </p:nvPr>
        </p:nvSpPr>
        <p:spPr>
          <a:xfrm>
            <a:off x="349134" y="6459786"/>
            <a:ext cx="1963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7"/>
          <p:cNvSpPr txBox="1"/>
          <p:nvPr>
            <p:ph idx="11" type="ftr"/>
          </p:nvPr>
        </p:nvSpPr>
        <p:spPr>
          <a:xfrm>
            <a:off x="3600450" y="6459786"/>
            <a:ext cx="3486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7"/>
          <p:cNvSpPr txBox="1"/>
          <p:nvPr>
            <p:ph idx="12" type="sldNum"/>
          </p:nvPr>
        </p:nvSpPr>
        <p:spPr>
          <a:xfrm>
            <a:off x="7425344" y="6459786"/>
            <a:ext cx="984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showMasterSp="0" type="picTx">
  <p:cSld name="PICTURE_WITH_CAPTION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8"/>
          <p:cNvSpPr/>
          <p:nvPr/>
        </p:nvSpPr>
        <p:spPr>
          <a:xfrm>
            <a:off x="0" y="4953000"/>
            <a:ext cx="9141600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28"/>
          <p:cNvSpPr/>
          <p:nvPr/>
        </p:nvSpPr>
        <p:spPr>
          <a:xfrm>
            <a:off x="12" y="4915076"/>
            <a:ext cx="9141600" cy="63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28"/>
          <p:cNvSpPr txBox="1"/>
          <p:nvPr>
            <p:ph type="title"/>
          </p:nvPr>
        </p:nvSpPr>
        <p:spPr>
          <a:xfrm>
            <a:off x="822960" y="5074920"/>
            <a:ext cx="7589400" cy="822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b="0" sz="36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82" name="Google Shape;82;p28"/>
          <p:cNvPicPr preferRelativeResize="0"/>
          <p:nvPr>
            <p:ph idx="2" type="pic"/>
          </p:nvPr>
        </p:nvPicPr>
        <p:blipFill/>
        <p:spPr>
          <a:xfrm>
            <a:off x="12" y="0"/>
            <a:ext cx="9144000" cy="4915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pic>
      <p:sp>
        <p:nvSpPr>
          <p:cNvPr id="83" name="Google Shape;83;p28"/>
          <p:cNvSpPr txBox="1"/>
          <p:nvPr>
            <p:ph idx="1" type="body"/>
          </p:nvPr>
        </p:nvSpPr>
        <p:spPr>
          <a:xfrm>
            <a:off x="822959" y="5907024"/>
            <a:ext cx="75894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84" name="Google Shape;84;p28"/>
          <p:cNvSpPr txBox="1"/>
          <p:nvPr>
            <p:ph idx="10" type="dt"/>
          </p:nvPr>
        </p:nvSpPr>
        <p:spPr>
          <a:xfrm>
            <a:off x="822961" y="6459786"/>
            <a:ext cx="1854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8"/>
          <p:cNvSpPr txBox="1"/>
          <p:nvPr>
            <p:ph idx="11" type="ftr"/>
          </p:nvPr>
        </p:nvSpPr>
        <p:spPr>
          <a:xfrm>
            <a:off x="2764639" y="6459786"/>
            <a:ext cx="3617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8"/>
          <p:cNvSpPr txBox="1"/>
          <p:nvPr>
            <p:ph idx="12" type="sldNum"/>
          </p:nvPr>
        </p:nvSpPr>
        <p:spPr>
          <a:xfrm>
            <a:off x="7425344" y="6459786"/>
            <a:ext cx="984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19"/>
          <p:cNvSpPr/>
          <p:nvPr/>
        </p:nvSpPr>
        <p:spPr>
          <a:xfrm>
            <a:off x="0" y="6334315"/>
            <a:ext cx="9144000" cy="6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19"/>
          <p:cNvSpPr txBox="1"/>
          <p:nvPr>
            <p:ph type="title"/>
          </p:nvPr>
        </p:nvSpPr>
        <p:spPr>
          <a:xfrm>
            <a:off x="822960" y="286604"/>
            <a:ext cx="7543800" cy="14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b="0" i="0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Google Shape;13;p19"/>
          <p:cNvSpPr txBox="1"/>
          <p:nvPr>
            <p:ph idx="1" type="body"/>
          </p:nvPr>
        </p:nvSpPr>
        <p:spPr>
          <a:xfrm>
            <a:off x="822959" y="1845734"/>
            <a:ext cx="75438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55600" lvl="0" marL="457200" marR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9"/>
          <p:cNvSpPr txBox="1"/>
          <p:nvPr>
            <p:ph idx="10" type="dt"/>
          </p:nvPr>
        </p:nvSpPr>
        <p:spPr>
          <a:xfrm>
            <a:off x="822961" y="6459786"/>
            <a:ext cx="1854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19"/>
          <p:cNvSpPr txBox="1"/>
          <p:nvPr>
            <p:ph idx="11" type="ftr"/>
          </p:nvPr>
        </p:nvSpPr>
        <p:spPr>
          <a:xfrm>
            <a:off x="2764639" y="6459786"/>
            <a:ext cx="3617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19"/>
          <p:cNvSpPr txBox="1"/>
          <p:nvPr>
            <p:ph idx="12" type="sldNum"/>
          </p:nvPr>
        </p:nvSpPr>
        <p:spPr>
          <a:xfrm>
            <a:off x="7425344" y="6459786"/>
            <a:ext cx="984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cxnSp>
        <p:nvCxnSpPr>
          <p:cNvPr id="17" name="Google Shape;17;p19"/>
          <p:cNvCxnSpPr/>
          <p:nvPr/>
        </p:nvCxnSpPr>
        <p:spPr>
          <a:xfrm>
            <a:off x="895149" y="1737845"/>
            <a:ext cx="747510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24af13cada_2_8"/>
          <p:cNvSpPr txBox="1"/>
          <p:nvPr>
            <p:ph type="ctrTitle"/>
          </p:nvPr>
        </p:nvSpPr>
        <p:spPr>
          <a:xfrm>
            <a:off x="822960" y="758952"/>
            <a:ext cx="7543800" cy="3566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g324af13cada_2_8"/>
          <p:cNvSpPr txBox="1"/>
          <p:nvPr>
            <p:ph idx="1" type="subTitle"/>
          </p:nvPr>
        </p:nvSpPr>
        <p:spPr>
          <a:xfrm>
            <a:off x="825038" y="4455621"/>
            <a:ext cx="7543800" cy="1143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200"/>
              </a:spcAft>
              <a:buNone/>
            </a:pPr>
            <a:r>
              <a:t/>
            </a:r>
            <a:endParaRPr/>
          </a:p>
        </p:txBody>
      </p:sp>
      <p:pic>
        <p:nvPicPr>
          <p:cNvPr id="111" name="Google Shape;111;g324af13cada_2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9"/>
          <p:cNvSpPr/>
          <p:nvPr/>
        </p:nvSpPr>
        <p:spPr>
          <a:xfrm>
            <a:off x="1833899" y="1191650"/>
            <a:ext cx="6050400" cy="6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i="0" lang="es-MX" sz="3600" u="none" cap="none" strike="noStrike">
                <a:solidFill>
                  <a:srgbClr val="6E6E6E"/>
                </a:solidFill>
                <a:latin typeface="Comfortaa"/>
                <a:ea typeface="Comfortaa"/>
                <a:cs typeface="Comfortaa"/>
                <a:sym typeface="Comfortaa"/>
              </a:rPr>
              <a:t>Procesos de la Tutoría </a:t>
            </a:r>
            <a:endParaRPr i="0" sz="1800" u="none" cap="none" strike="noStrike">
              <a:solidFill>
                <a:srgbClr val="6E6E6E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80" name="Google Shape;18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01848" y="2330474"/>
            <a:ext cx="3245214" cy="1817320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kx="0" rotWithShape="0" algn="bl" stA="38000" stPos="0" sy="-100000" ky="0"/>
          </a:effectLst>
        </p:spPr>
      </p:pic>
      <p:sp>
        <p:nvSpPr>
          <p:cNvPr id="181" name="Google Shape;181;p9"/>
          <p:cNvSpPr txBox="1"/>
          <p:nvPr/>
        </p:nvSpPr>
        <p:spPr>
          <a:xfrm>
            <a:off x="6469811" y="6530196"/>
            <a:ext cx="198407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PR-011-AV-01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0"/>
          <p:cNvSpPr txBox="1"/>
          <p:nvPr/>
        </p:nvSpPr>
        <p:spPr>
          <a:xfrm>
            <a:off x="673606" y="603492"/>
            <a:ext cx="7520760" cy="548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i="0" lang="es-MX" sz="4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Fases de la tutoría</a:t>
            </a:r>
            <a:endParaRPr i="0" sz="18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87" name="Google Shape;187;p10"/>
          <p:cNvSpPr txBox="1"/>
          <p:nvPr/>
        </p:nvSpPr>
        <p:spPr>
          <a:xfrm>
            <a:off x="910657" y="1659396"/>
            <a:ext cx="7520760" cy="3579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-MX" sz="2400" u="sng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Inducción:</a:t>
            </a:r>
            <a:r>
              <a:rPr b="1" i="0" lang="es-MX" sz="2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 </a:t>
            </a:r>
            <a:r>
              <a:rPr i="0" lang="es-MX" sz="2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1.</a:t>
            </a:r>
            <a:r>
              <a:rPr baseline="30000" i="0" lang="es-MX" sz="2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ro</a:t>
            </a:r>
            <a:r>
              <a:rPr i="0" lang="es-MX" sz="2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y 2.</a:t>
            </a:r>
            <a:r>
              <a:rPr baseline="30000" i="0" lang="es-MX" sz="2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do</a:t>
            </a:r>
            <a:r>
              <a:rPr i="0" lang="es-MX" sz="2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semestre</a:t>
            </a:r>
            <a:endParaRPr i="0" sz="24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i="0" sz="24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-MX" sz="2400" u="sng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Trayectoria:</a:t>
            </a:r>
            <a:r>
              <a:rPr b="1" i="0" lang="es-MX" sz="2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i="0" lang="es-MX" sz="2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3.</a:t>
            </a:r>
            <a:r>
              <a:rPr baseline="30000" i="0" lang="es-MX" sz="2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ro</a:t>
            </a:r>
            <a:r>
              <a:rPr i="0" lang="es-MX" sz="2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a 6.</a:t>
            </a:r>
            <a:r>
              <a:rPr baseline="30000" i="0" lang="es-MX" sz="2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to</a:t>
            </a:r>
            <a:r>
              <a:rPr i="0" lang="es-MX" sz="2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semestre </a:t>
            </a:r>
            <a:endParaRPr i="0" sz="24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i="0" sz="24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-MX" sz="2400" u="sng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Egreso:</a:t>
            </a:r>
            <a:r>
              <a:rPr b="1" i="0" lang="es-MX" sz="2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i="0" lang="es-MX" sz="2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7.</a:t>
            </a:r>
            <a:r>
              <a:rPr baseline="30000" i="0" lang="es-MX" sz="2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mo</a:t>
            </a:r>
            <a:r>
              <a:rPr i="0" lang="es-MX" sz="2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a 9.</a:t>
            </a:r>
            <a:r>
              <a:rPr baseline="30000" i="0" lang="es-MX" sz="2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no</a:t>
            </a:r>
            <a:r>
              <a:rPr i="0" lang="es-MX" sz="2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semestre</a:t>
            </a:r>
            <a:endParaRPr i="0" sz="24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8" name="Google Shape;188;p10"/>
          <p:cNvSpPr txBox="1"/>
          <p:nvPr/>
        </p:nvSpPr>
        <p:spPr>
          <a:xfrm>
            <a:off x="6469811" y="6530196"/>
            <a:ext cx="198407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PR-011-AV-01</a:t>
            </a:r>
            <a:endParaRPr/>
          </a:p>
        </p:txBody>
      </p:sp>
      <p:pic>
        <p:nvPicPr>
          <p:cNvPr id="189" name="Google Shape;189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0551" y="1906746"/>
            <a:ext cx="2539476" cy="1503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1"/>
          <p:cNvSpPr txBox="1"/>
          <p:nvPr/>
        </p:nvSpPr>
        <p:spPr>
          <a:xfrm>
            <a:off x="215384" y="811015"/>
            <a:ext cx="7520760" cy="548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i="0" lang="es-MX" sz="32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Inducción: </a:t>
            </a:r>
            <a:endParaRPr i="0" sz="32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i="0" lang="es-MX" sz="32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1.</a:t>
            </a:r>
            <a:r>
              <a:rPr baseline="30000" i="0" lang="es-MX" sz="22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ro</a:t>
            </a:r>
            <a:r>
              <a:rPr i="0" lang="es-MX" sz="32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y 2.</a:t>
            </a:r>
            <a:r>
              <a:rPr baseline="30000" i="0" lang="es-MX" sz="22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do</a:t>
            </a:r>
            <a:r>
              <a:rPr i="0" lang="es-MX" sz="32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semestre</a:t>
            </a:r>
            <a:endParaRPr i="0" sz="18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95" name="Google Shape;195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70533" y="2637803"/>
            <a:ext cx="1502125" cy="1217759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1"/>
          <p:cNvSpPr txBox="1"/>
          <p:nvPr/>
        </p:nvSpPr>
        <p:spPr>
          <a:xfrm>
            <a:off x="767455" y="1725106"/>
            <a:ext cx="6048124" cy="44965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-MX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• </a:t>
            </a:r>
            <a:r>
              <a:rPr i="0" lang="es-MX" sz="1800" u="none" cap="none" strike="noStrike">
                <a:solidFill>
                  <a:srgbClr val="CA4B05"/>
                </a:solidFill>
                <a:latin typeface="Comfortaa"/>
                <a:ea typeface="Comfortaa"/>
                <a:cs typeface="Comfortaa"/>
                <a:sym typeface="Comfortaa"/>
              </a:rPr>
              <a:t>Se realiza un diagnóstico </a:t>
            </a:r>
            <a:r>
              <a:rPr i="0" lang="es-MX" sz="18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en las áreas académica, salud y económico-laboral que ayude a determinar si el estudiante está en riesgo, para su canalización, o si es estudiante sobresaliente.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i="0" sz="18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es-MX" sz="18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• </a:t>
            </a:r>
            <a:r>
              <a:rPr i="0" lang="es-MX" sz="1800" u="none" cap="none" strike="noStrike">
                <a:solidFill>
                  <a:srgbClr val="0679A3"/>
                </a:solidFill>
                <a:latin typeface="Comfortaa"/>
                <a:ea typeface="Comfortaa"/>
                <a:cs typeface="Comfortaa"/>
                <a:sym typeface="Comfortaa"/>
              </a:rPr>
              <a:t>Se arma expediente </a:t>
            </a:r>
            <a:r>
              <a:rPr i="0" lang="es-MX" sz="18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de tutoría de cada estudiante.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i="0" sz="18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es-MX" sz="18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• </a:t>
            </a:r>
            <a:r>
              <a:rPr i="0" lang="es-MX" sz="1800" u="none" cap="none" strike="noStrike">
                <a:solidFill>
                  <a:srgbClr val="A48658"/>
                </a:solidFill>
                <a:latin typeface="Comfortaa"/>
                <a:ea typeface="Comfortaa"/>
                <a:cs typeface="Comfortaa"/>
                <a:sym typeface="Comfortaa"/>
              </a:rPr>
              <a:t>Se instruye al estudiante en: </a:t>
            </a:r>
            <a:r>
              <a:rPr i="0" lang="es-MX" sz="18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habilidades comunicativas, gestión de la información, inducción al autoaprendizaje de idiomas, argumentación, identidad universitaria (Reglamento General de Evaluación y Promoción de Alumnos) y servicios académicos.</a:t>
            </a:r>
            <a:endParaRPr i="0" sz="18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i="0" sz="18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97" name="Google Shape;197;p11"/>
          <p:cNvSpPr txBox="1"/>
          <p:nvPr/>
        </p:nvSpPr>
        <p:spPr>
          <a:xfrm>
            <a:off x="6469811" y="6530196"/>
            <a:ext cx="198407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PR-011-AV-01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2"/>
          <p:cNvSpPr txBox="1"/>
          <p:nvPr/>
        </p:nvSpPr>
        <p:spPr>
          <a:xfrm>
            <a:off x="1318394" y="2877528"/>
            <a:ext cx="6307800" cy="33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-MX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• </a:t>
            </a:r>
            <a:r>
              <a:rPr i="0" lang="es-MX" sz="1800" u="none" cap="none" strike="noStrike">
                <a:solidFill>
                  <a:srgbClr val="CA4B05"/>
                </a:solidFill>
                <a:latin typeface="Comfortaa"/>
                <a:ea typeface="Comfortaa"/>
                <a:cs typeface="Comfortaa"/>
                <a:sym typeface="Comfortaa"/>
              </a:rPr>
              <a:t>Revisar y actualizar </a:t>
            </a:r>
            <a:r>
              <a:rPr i="0" lang="es-MX" sz="18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el diagnóstico de perfil del estudiante.</a:t>
            </a:r>
            <a:endParaRPr i="0" sz="18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es-MX" sz="18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• Realizar un </a:t>
            </a:r>
            <a:r>
              <a:rPr i="0" lang="es-MX" sz="1800" u="none" cap="none" strike="noStrike">
                <a:solidFill>
                  <a:srgbClr val="00B0F0"/>
                </a:solidFill>
                <a:latin typeface="Comfortaa"/>
                <a:ea typeface="Comfortaa"/>
                <a:cs typeface="Comfortaa"/>
                <a:sym typeface="Comfortaa"/>
              </a:rPr>
              <a:t>seguimiento</a:t>
            </a:r>
            <a:r>
              <a:rPr i="0" lang="es-MX" sz="18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cercano a la trayectoria del estudiante.</a:t>
            </a:r>
            <a:endParaRPr i="0" sz="18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es-MX" sz="18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• Detectar posibles problemas que </a:t>
            </a:r>
            <a:r>
              <a:rPr lang="es-MX" sz="1800">
                <a:latin typeface="Comfortaa"/>
                <a:ea typeface="Comfortaa"/>
                <a:cs typeface="Comfortaa"/>
                <a:sym typeface="Comfortaa"/>
              </a:rPr>
              <a:t>inciden</a:t>
            </a:r>
            <a:r>
              <a:rPr i="0" lang="es-MX" sz="18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en el desempeño académico </a:t>
            </a:r>
            <a:r>
              <a:rPr i="0" lang="es-MX" sz="1800" u="none" cap="none" strike="noStrike">
                <a:solidFill>
                  <a:srgbClr val="A48658"/>
                </a:solidFill>
                <a:latin typeface="Comfortaa"/>
                <a:ea typeface="Comfortaa"/>
                <a:cs typeface="Comfortaa"/>
                <a:sym typeface="Comfortaa"/>
              </a:rPr>
              <a:t>y canalizar </a:t>
            </a:r>
            <a:r>
              <a:rPr i="0" lang="es-MX" sz="18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al estudiante a la instancia correspondiente.</a:t>
            </a:r>
            <a:endParaRPr i="0" sz="18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es-MX" sz="18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• </a:t>
            </a:r>
            <a:r>
              <a:rPr i="0" lang="es-MX" sz="1800" u="none" cap="none" strike="noStrike">
                <a:solidFill>
                  <a:srgbClr val="5D7237"/>
                </a:solidFill>
                <a:latin typeface="Comfortaa"/>
                <a:ea typeface="Comfortaa"/>
                <a:cs typeface="Comfortaa"/>
                <a:sym typeface="Comfortaa"/>
              </a:rPr>
              <a:t>Fomentar la formación </a:t>
            </a:r>
            <a:r>
              <a:rPr i="0" lang="es-MX" sz="18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integral del estudiante.</a:t>
            </a:r>
            <a:endParaRPr i="0" sz="18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es-MX" sz="18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• Temas por abordar durante la trayectoria: razonamiento lógico-matemático, habilidades para el aprendizaje, trabajo en equipo,</a:t>
            </a:r>
            <a:r>
              <a:rPr lang="es-MX" sz="1800">
                <a:latin typeface="Comfortaa"/>
                <a:ea typeface="Comfortaa"/>
                <a:cs typeface="Comfortaa"/>
                <a:sym typeface="Comfortaa"/>
              </a:rPr>
              <a:t> proyecto de vida.</a:t>
            </a:r>
            <a:endParaRPr sz="1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3" name="Google Shape;203;p12"/>
          <p:cNvSpPr txBox="1"/>
          <p:nvPr/>
        </p:nvSpPr>
        <p:spPr>
          <a:xfrm>
            <a:off x="711572" y="440915"/>
            <a:ext cx="75207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s-MX" sz="3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Trayectoria: </a:t>
            </a:r>
            <a:endParaRPr b="0" i="0" sz="32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s-MX" sz="3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</a:t>
            </a:r>
            <a:r>
              <a:rPr b="0" baseline="30000" i="0" lang="es-MX" sz="3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</a:t>
            </a:r>
            <a:r>
              <a:rPr b="0" i="0" lang="es-MX" sz="3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- 6.</a:t>
            </a:r>
            <a:r>
              <a:rPr b="0" baseline="30000" i="0" lang="es-MX" sz="3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</a:t>
            </a:r>
            <a:r>
              <a:rPr b="0" i="0" lang="es-MX" sz="3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semestre </a:t>
            </a:r>
            <a:br>
              <a:rPr b="0" i="0" lang="es-MX" sz="3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4" name="Google Shape;204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45807" y="1585717"/>
            <a:ext cx="1918045" cy="1070497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12"/>
          <p:cNvSpPr txBox="1"/>
          <p:nvPr/>
        </p:nvSpPr>
        <p:spPr>
          <a:xfrm>
            <a:off x="6469811" y="6530196"/>
            <a:ext cx="198407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PR-011-AV-01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3"/>
          <p:cNvSpPr txBox="1"/>
          <p:nvPr/>
        </p:nvSpPr>
        <p:spPr>
          <a:xfrm>
            <a:off x="2058831" y="1707530"/>
            <a:ext cx="4828680" cy="3579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i="0" lang="es-MX" sz="16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• </a:t>
            </a:r>
            <a:r>
              <a:rPr i="0" lang="es-MX" sz="1800" u="none" cap="none" strike="noStrike">
                <a:solidFill>
                  <a:srgbClr val="CA4B05"/>
                </a:solidFill>
                <a:latin typeface="Comfortaa"/>
                <a:ea typeface="Comfortaa"/>
                <a:cs typeface="Comfortaa"/>
                <a:sym typeface="Comfortaa"/>
              </a:rPr>
              <a:t>Revisar y actualizar </a:t>
            </a:r>
            <a:r>
              <a:rPr i="0" lang="es-MX" sz="18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el diagnóstico de perfil del estudiante.</a:t>
            </a:r>
            <a:endParaRPr i="0" sz="18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es-MX" sz="18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• </a:t>
            </a:r>
            <a:r>
              <a:rPr i="0" lang="es-MX" sz="1800" u="none" cap="none" strike="noStrike">
                <a:solidFill>
                  <a:srgbClr val="00B0F0"/>
                </a:solidFill>
                <a:latin typeface="Comfortaa"/>
                <a:ea typeface="Comfortaa"/>
                <a:cs typeface="Comfortaa"/>
                <a:sym typeface="Comfortaa"/>
              </a:rPr>
              <a:t>Brindar apoyo </a:t>
            </a:r>
            <a:r>
              <a:rPr i="0" lang="es-MX" sz="18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para los procesos de: prácticas profesionales, servicio social, titulación, inserción laboral, investigación, especialización profesional.</a:t>
            </a:r>
            <a:endParaRPr i="0" sz="18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11" name="Google Shape;211;p13"/>
          <p:cNvSpPr txBox="1"/>
          <p:nvPr/>
        </p:nvSpPr>
        <p:spPr>
          <a:xfrm>
            <a:off x="588616" y="329938"/>
            <a:ext cx="75207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i="0" lang="es-MX" sz="28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Egreso</a:t>
            </a:r>
            <a:r>
              <a:rPr i="0" lang="es-MX" sz="5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i="0" sz="16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i="0" lang="es-MX" sz="2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7.</a:t>
            </a:r>
            <a:r>
              <a:rPr baseline="30000" i="0" lang="es-MX" sz="2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mo</a:t>
            </a:r>
            <a:r>
              <a:rPr i="0" lang="es-MX" sz="2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a 9.</a:t>
            </a:r>
            <a:r>
              <a:rPr baseline="30000" i="0" lang="es-MX" sz="2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no</a:t>
            </a:r>
            <a:r>
              <a:rPr i="0" lang="es-MX" sz="2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semestre</a:t>
            </a:r>
            <a:endParaRPr i="0" sz="18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12" name="Google Shape;21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57525" y="3713473"/>
            <a:ext cx="3028950" cy="1504950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kx="0" rotWithShape="0" algn="bl" stA="38000" stPos="0" sy="-100000" ky="0"/>
          </a:effectLst>
        </p:spPr>
      </p:pic>
      <p:sp>
        <p:nvSpPr>
          <p:cNvPr id="213" name="Google Shape;213;p13"/>
          <p:cNvSpPr txBox="1"/>
          <p:nvPr/>
        </p:nvSpPr>
        <p:spPr>
          <a:xfrm>
            <a:off x="6469811" y="6530196"/>
            <a:ext cx="198407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PR-011-AV-01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24af13cada_0_6"/>
          <p:cNvSpPr txBox="1"/>
          <p:nvPr/>
        </p:nvSpPr>
        <p:spPr>
          <a:xfrm>
            <a:off x="712791" y="329938"/>
            <a:ext cx="75207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MX" sz="3200">
                <a:latin typeface="Century Gothic"/>
                <a:ea typeface="Century Gothic"/>
                <a:cs typeface="Century Gothic"/>
                <a:sym typeface="Century Gothic"/>
              </a:rPr>
              <a:t>	PR-011-AV-02</a:t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9" name="Google Shape;219;g324af13cada_0_6"/>
          <p:cNvSpPr txBox="1"/>
          <p:nvPr/>
        </p:nvSpPr>
        <p:spPr>
          <a:xfrm>
            <a:off x="6469811" y="6530196"/>
            <a:ext cx="1984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PR-011-AV-01</a:t>
            </a:r>
            <a:endParaRPr/>
          </a:p>
        </p:txBody>
      </p:sp>
      <p:graphicFrame>
        <p:nvGraphicFramePr>
          <p:cNvPr id="220" name="Google Shape;220;g324af13cada_0_6"/>
          <p:cNvGraphicFramePr/>
          <p:nvPr/>
        </p:nvGraphicFramePr>
        <p:xfrm>
          <a:off x="681600" y="1470050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{9EB0C322-2E15-4D57-8074-0EFD2D3394E7}</a:tableStyleId>
              </a:tblPr>
              <a:tblGrid>
                <a:gridCol w="1375400"/>
                <a:gridCol w="1286700"/>
                <a:gridCol w="1574600"/>
                <a:gridCol w="1224800"/>
                <a:gridCol w="1738750"/>
                <a:gridCol w="382850"/>
              </a:tblGrid>
              <a:tr h="446425">
                <a:tc gridSpan="6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MX" sz="1100">
                          <a:solidFill>
                            <a:srgbClr val="1F497D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TEMAS</a:t>
                      </a:r>
                      <a:endParaRPr b="1" sz="1100">
                        <a:solidFill>
                          <a:srgbClr val="1F497D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525" marB="9525" marR="9525" marL="9525">
                    <a:solidFill>
                      <a:srgbClr val="DEEBF6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</a:tr>
              <a:tr h="446425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300">
                          <a:solidFill>
                            <a:srgbClr val="1F497D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Inducción (1.</a:t>
                      </a:r>
                      <a:r>
                        <a:rPr baseline="30000" lang="es-MX" sz="1300">
                          <a:solidFill>
                            <a:srgbClr val="1F497D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ro</a:t>
                      </a:r>
                      <a:r>
                        <a:rPr lang="es-MX" sz="1300">
                          <a:solidFill>
                            <a:srgbClr val="1F497D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a 2.</a:t>
                      </a:r>
                      <a:r>
                        <a:rPr baseline="30000" lang="es-MX" sz="1300">
                          <a:solidFill>
                            <a:srgbClr val="1F497D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do</a:t>
                      </a:r>
                      <a:r>
                        <a:rPr lang="es-MX" sz="1300">
                          <a:solidFill>
                            <a:srgbClr val="1F497D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semestre)</a:t>
                      </a:r>
                      <a:endParaRPr sz="1300">
                        <a:solidFill>
                          <a:srgbClr val="1F497D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525" marB="9525" marR="9525" marL="9525">
                    <a:solidFill>
                      <a:srgbClr val="FFF2CC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300">
                          <a:solidFill>
                            <a:srgbClr val="1F497D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Trayectoria (3.</a:t>
                      </a:r>
                      <a:r>
                        <a:rPr baseline="30000" lang="es-MX" sz="1300">
                          <a:solidFill>
                            <a:srgbClr val="1F497D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ro</a:t>
                      </a:r>
                      <a:r>
                        <a:rPr lang="es-MX" sz="1300">
                          <a:solidFill>
                            <a:srgbClr val="1F497D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a 6.</a:t>
                      </a:r>
                      <a:r>
                        <a:rPr baseline="30000" lang="es-MX" sz="1300">
                          <a:solidFill>
                            <a:srgbClr val="1F497D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to</a:t>
                      </a:r>
                      <a:r>
                        <a:rPr lang="es-MX" sz="1300">
                          <a:solidFill>
                            <a:srgbClr val="1F497D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semestre)</a:t>
                      </a:r>
                      <a:endParaRPr sz="1300">
                        <a:solidFill>
                          <a:srgbClr val="1F497D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525" marB="9525" marR="9525" marL="9525">
                    <a:solidFill>
                      <a:srgbClr val="E2EFD9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300">
                          <a:solidFill>
                            <a:srgbClr val="1F497D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Egreso (7.</a:t>
                      </a:r>
                      <a:r>
                        <a:rPr baseline="30000" lang="es-MX" sz="1300">
                          <a:solidFill>
                            <a:srgbClr val="1F497D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mo</a:t>
                      </a:r>
                      <a:r>
                        <a:rPr lang="es-MX" sz="1300">
                          <a:solidFill>
                            <a:srgbClr val="1F497D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a egreso)</a:t>
                      </a:r>
                      <a:endParaRPr sz="1300">
                        <a:solidFill>
                          <a:srgbClr val="1F497D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525" marB="9525" marR="9525" marL="9525">
                    <a:solidFill>
                      <a:srgbClr val="F7CBAC"/>
                    </a:solidFill>
                  </a:tcPr>
                </a:tc>
                <a:tc hMerge="1"/>
              </a:tr>
              <a:tr h="2544675">
                <a:tc gridSpan="2">
                  <a:txBody>
                    <a:bodyPr/>
                    <a:lstStyle/>
                    <a:p>
                      <a:pPr indent="-118450" lvl="0" marL="22860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497D"/>
                        </a:buClr>
                        <a:buSzPts val="1100"/>
                        <a:buFont typeface="Comfortaa"/>
                        <a:buChar char="❏"/>
                      </a:pPr>
                      <a:r>
                        <a:rPr lang="es-MX" sz="1100">
                          <a:solidFill>
                            <a:srgbClr val="1F497D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Normatividad Universitaria-Reglamento General de Evaluación y Promoción de Alumnos.</a:t>
                      </a:r>
                      <a:endParaRPr sz="1100">
                        <a:solidFill>
                          <a:srgbClr val="1F497D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-118450" lvl="0" marL="22860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497D"/>
                        </a:buClr>
                        <a:buSzPts val="1100"/>
                        <a:buFont typeface="Comfortaa"/>
                        <a:buChar char="❏"/>
                      </a:pPr>
                      <a:r>
                        <a:rPr lang="es-MX" sz="1100">
                          <a:solidFill>
                            <a:srgbClr val="1F497D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Mapa curricular-plan de estudios. </a:t>
                      </a:r>
                      <a:endParaRPr sz="1100">
                        <a:solidFill>
                          <a:srgbClr val="1F497D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-118450" lvl="0" marL="22860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497D"/>
                        </a:buClr>
                        <a:buSzPts val="1100"/>
                        <a:buFont typeface="Comfortaa"/>
                        <a:buChar char="❏"/>
                      </a:pPr>
                      <a:r>
                        <a:rPr lang="es-MX" sz="1100">
                          <a:solidFill>
                            <a:srgbClr val="1F497D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Servicios académicos y administrativos.</a:t>
                      </a:r>
                      <a:endParaRPr sz="1100">
                        <a:solidFill>
                          <a:srgbClr val="1F497D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-118450" lvl="0" marL="22860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497D"/>
                        </a:buClr>
                        <a:buSzPts val="1100"/>
                        <a:buFont typeface="Comfortaa"/>
                        <a:buChar char="❏"/>
                      </a:pPr>
                      <a:r>
                        <a:rPr lang="es-MX" sz="1100">
                          <a:solidFill>
                            <a:srgbClr val="1F497D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Hábitos de estudio.</a:t>
                      </a:r>
                      <a:endParaRPr sz="1100">
                        <a:solidFill>
                          <a:srgbClr val="1F497D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-118450" lvl="0" marL="22860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497D"/>
                        </a:buClr>
                        <a:buSzPts val="1100"/>
                        <a:buFont typeface="Comfortaa"/>
                        <a:buChar char="❏"/>
                      </a:pPr>
                      <a:r>
                        <a:rPr lang="es-MX" sz="1100">
                          <a:solidFill>
                            <a:srgbClr val="1F497D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Motivación.</a:t>
                      </a:r>
                      <a:endParaRPr sz="1100">
                        <a:solidFill>
                          <a:srgbClr val="1F497D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525" marB="9525" marR="9525" marL="0"/>
                </a:tc>
                <a:tc hMerge="1"/>
                <a:tc gridSpan="2">
                  <a:txBody>
                    <a:bodyPr/>
                    <a:lstStyle/>
                    <a:p>
                      <a:pPr indent="-118450" lvl="0" marL="22860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497D"/>
                        </a:buClr>
                        <a:buSzPts val="1100"/>
                        <a:buFont typeface="Comfortaa"/>
                        <a:buChar char="❏"/>
                      </a:pPr>
                      <a:r>
                        <a:rPr lang="es-MX" sz="1100">
                          <a:solidFill>
                            <a:srgbClr val="1F497D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Normatividad Universitaria-Derechos y obligaciones.</a:t>
                      </a:r>
                      <a:endParaRPr sz="1100">
                        <a:solidFill>
                          <a:srgbClr val="1F497D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-118450" lvl="0" marL="22860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497D"/>
                        </a:buClr>
                        <a:buSzPts val="1100"/>
                        <a:buFont typeface="Comfortaa"/>
                        <a:buChar char="❏"/>
                      </a:pPr>
                      <a:r>
                        <a:rPr lang="es-MX" sz="1100">
                          <a:solidFill>
                            <a:srgbClr val="1F497D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Seguimiento de metas académicas.</a:t>
                      </a:r>
                      <a:endParaRPr sz="1100">
                        <a:solidFill>
                          <a:srgbClr val="1F497D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-118450" lvl="0" marL="22860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497D"/>
                        </a:buClr>
                        <a:buSzPts val="1100"/>
                        <a:buFont typeface="Comfortaa"/>
                        <a:buChar char="❏"/>
                      </a:pPr>
                      <a:r>
                        <a:rPr lang="es-MX" sz="1100">
                          <a:solidFill>
                            <a:srgbClr val="1F497D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Estrategias de aprendizaje y autoaprendizaje.</a:t>
                      </a:r>
                      <a:endParaRPr sz="1100">
                        <a:solidFill>
                          <a:srgbClr val="1F497D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-118450" lvl="0" marL="22860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497D"/>
                        </a:buClr>
                        <a:buSzPts val="1100"/>
                        <a:buFont typeface="Comfortaa"/>
                        <a:buChar char="❏"/>
                      </a:pPr>
                      <a:r>
                        <a:rPr lang="es-MX" sz="1100">
                          <a:solidFill>
                            <a:srgbClr val="1F497D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Hábitos de estudio.</a:t>
                      </a:r>
                      <a:endParaRPr sz="1100">
                        <a:solidFill>
                          <a:srgbClr val="1F497D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-118450" lvl="0" marL="22860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497D"/>
                        </a:buClr>
                        <a:buSzPts val="1100"/>
                        <a:buFont typeface="Comfortaa"/>
                        <a:buChar char="❏"/>
                      </a:pPr>
                      <a:r>
                        <a:rPr lang="es-MX" sz="1100">
                          <a:solidFill>
                            <a:srgbClr val="1F497D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Importancia del aprendizaje de un segundo idioma.</a:t>
                      </a:r>
                      <a:endParaRPr sz="1100">
                        <a:solidFill>
                          <a:srgbClr val="1F497D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-118450" lvl="0" marL="22860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497D"/>
                        </a:buClr>
                        <a:buSzPts val="1100"/>
                        <a:buFont typeface="Comfortaa"/>
                        <a:buChar char="❏"/>
                      </a:pPr>
                      <a:r>
                        <a:rPr lang="es-MX" sz="1100">
                          <a:solidFill>
                            <a:srgbClr val="1F497D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Motivación.</a:t>
                      </a:r>
                      <a:endParaRPr sz="1100">
                        <a:solidFill>
                          <a:srgbClr val="1F497D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525" marB="9525" marR="9525" marL="9525"/>
                </a:tc>
                <a:tc hMerge="1"/>
                <a:tc gridSpan="2">
                  <a:txBody>
                    <a:bodyPr/>
                    <a:lstStyle/>
                    <a:p>
                      <a:pPr indent="-118450" lvl="0" marL="22860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497D"/>
                        </a:buClr>
                        <a:buSzPts val="1100"/>
                        <a:buFont typeface="Comfortaa"/>
                        <a:buChar char="❏"/>
                      </a:pPr>
                      <a:r>
                        <a:rPr lang="es-MX" sz="1100">
                          <a:solidFill>
                            <a:srgbClr val="1F497D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Prácticas profesionales.</a:t>
                      </a:r>
                      <a:endParaRPr sz="1100">
                        <a:solidFill>
                          <a:srgbClr val="1F497D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-118450" lvl="0" marL="22860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497D"/>
                        </a:buClr>
                        <a:buSzPts val="1100"/>
                        <a:buFont typeface="Comfortaa"/>
                        <a:buChar char="❏"/>
                      </a:pPr>
                      <a:r>
                        <a:rPr lang="es-MX" sz="1100">
                          <a:solidFill>
                            <a:srgbClr val="1F497D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Servicio social. </a:t>
                      </a:r>
                      <a:endParaRPr sz="1100">
                        <a:solidFill>
                          <a:srgbClr val="1F497D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-118450" lvl="0" marL="22860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497D"/>
                        </a:buClr>
                        <a:buSzPts val="1100"/>
                        <a:buFont typeface="Comfortaa"/>
                        <a:buChar char="❏"/>
                      </a:pPr>
                      <a:r>
                        <a:rPr lang="es-MX" sz="1100">
                          <a:solidFill>
                            <a:srgbClr val="1F497D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Formas y procesos de titulación. </a:t>
                      </a:r>
                      <a:endParaRPr sz="1100">
                        <a:solidFill>
                          <a:srgbClr val="1F497D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-118450" lvl="0" marL="22860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497D"/>
                        </a:buClr>
                        <a:buSzPts val="1100"/>
                        <a:buFont typeface="Comfortaa"/>
                        <a:buChar char="❏"/>
                      </a:pPr>
                      <a:r>
                        <a:rPr lang="es-MX" sz="1100">
                          <a:solidFill>
                            <a:srgbClr val="1F497D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Posgrados.</a:t>
                      </a:r>
                      <a:endParaRPr sz="1100">
                        <a:solidFill>
                          <a:srgbClr val="1F497D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-118450" lvl="0" marL="22860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497D"/>
                        </a:buClr>
                        <a:buSzPts val="1100"/>
                        <a:buFont typeface="Comfortaa"/>
                        <a:buChar char="❏"/>
                      </a:pPr>
                      <a:r>
                        <a:rPr lang="es-MX" sz="1100">
                          <a:solidFill>
                            <a:srgbClr val="1F497D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Bolsa de trabajos.</a:t>
                      </a:r>
                      <a:endParaRPr sz="1100">
                        <a:solidFill>
                          <a:srgbClr val="1F497D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-118450" lvl="0" marL="22860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497D"/>
                        </a:buClr>
                        <a:buSzPts val="1100"/>
                        <a:buFont typeface="Comfortaa"/>
                        <a:buChar char="❏"/>
                      </a:pPr>
                      <a:r>
                        <a:rPr lang="es-MX" sz="1100">
                          <a:solidFill>
                            <a:srgbClr val="1F497D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Motivación. </a:t>
                      </a:r>
                      <a:endParaRPr sz="1100">
                        <a:solidFill>
                          <a:srgbClr val="1F497D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525" marB="9525" marR="9525" marL="9525"/>
                </a:tc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5"/>
          <p:cNvSpPr txBox="1"/>
          <p:nvPr/>
        </p:nvSpPr>
        <p:spPr>
          <a:xfrm>
            <a:off x="822960" y="751350"/>
            <a:ext cx="7520760" cy="548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s-MX" sz="2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EXPEDIENTE DEL TUTOR A ENTREGAR AL FIN DEL SEMESTRE</a:t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6" name="Google Shape;226;p15"/>
          <p:cNvSpPr txBox="1"/>
          <p:nvPr>
            <p:ph idx="1" type="body"/>
          </p:nvPr>
        </p:nvSpPr>
        <p:spPr>
          <a:xfrm>
            <a:off x="721622" y="1601566"/>
            <a:ext cx="3703320" cy="7362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1" lang="es-MX">
                <a:latin typeface="Century Gothic"/>
                <a:ea typeface="Century Gothic"/>
                <a:cs typeface="Century Gothic"/>
                <a:sym typeface="Century Gothic"/>
              </a:rPr>
              <a:t>NECESARIOS </a:t>
            </a:r>
            <a:endParaRPr/>
          </a:p>
        </p:txBody>
      </p:sp>
      <p:sp>
        <p:nvSpPr>
          <p:cNvPr id="227" name="Google Shape;227;p15"/>
          <p:cNvSpPr txBox="1"/>
          <p:nvPr>
            <p:ph idx="2" type="body"/>
          </p:nvPr>
        </p:nvSpPr>
        <p:spPr>
          <a:xfrm>
            <a:off x="840871" y="2139389"/>
            <a:ext cx="3703320" cy="36432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lnSpcReduction="20000"/>
          </a:bodyPr>
          <a:lstStyle/>
          <a:p>
            <a:pPr indent="-342900" lvl="0" marL="4343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Char char="❑"/>
            </a:pPr>
            <a:r>
              <a:rPr lang="es-MX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Formato “Programa operativo del tutor”</a:t>
            </a:r>
            <a:endParaRPr/>
          </a:p>
          <a:p>
            <a:pPr indent="-215900" lvl="0" marL="4343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4343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Char char="❑"/>
            </a:pPr>
            <a:r>
              <a:rPr lang="es-MX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Formato “Informe final del ciclo escolar”</a:t>
            </a:r>
            <a:endParaRPr/>
          </a:p>
          <a:p>
            <a:pPr indent="-215900" lvl="0" marL="43434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43434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Char char="❑"/>
            </a:pPr>
            <a:r>
              <a:rPr lang="es-MX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Formato “Registro de tutoría” (Evidencia de la tutoría).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15900" lvl="0" marL="43434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43434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Char char="❑"/>
            </a:pPr>
            <a:r>
              <a:rPr lang="es-MX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Formato “Reporte del diagnóstico del tutorado” (con tutorados de 1.</a:t>
            </a:r>
            <a:r>
              <a:rPr baseline="30000" lang="es-MX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er</a:t>
            </a:r>
            <a:r>
              <a:rPr lang="es-MX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3.</a:t>
            </a:r>
            <a:r>
              <a:rPr baseline="30000" lang="es-MX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er</a:t>
            </a:r>
            <a:r>
              <a:rPr lang="es-MX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7.</a:t>
            </a:r>
            <a:r>
              <a:rPr baseline="30000" lang="es-MX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</a:t>
            </a:r>
            <a:r>
              <a:rPr lang="es-MX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semestre)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9144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228" name="Google Shape;228;p15"/>
          <p:cNvSpPr txBox="1"/>
          <p:nvPr>
            <p:ph idx="3" type="body"/>
          </p:nvPr>
        </p:nvSpPr>
        <p:spPr>
          <a:xfrm>
            <a:off x="4663440" y="1610993"/>
            <a:ext cx="3703320" cy="7362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1" lang="es-MX">
                <a:latin typeface="Century Gothic"/>
                <a:ea typeface="Century Gothic"/>
                <a:cs typeface="Century Gothic"/>
                <a:sym typeface="Century Gothic"/>
              </a:rPr>
              <a:t>OPCIONALES</a:t>
            </a:r>
            <a:r>
              <a:rPr lang="es-MX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9" name="Google Shape;229;p15"/>
          <p:cNvSpPr txBox="1"/>
          <p:nvPr>
            <p:ph idx="4" type="body"/>
          </p:nvPr>
        </p:nvSpPr>
        <p:spPr>
          <a:xfrm>
            <a:off x="4901938" y="2422689"/>
            <a:ext cx="3464822" cy="34464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127000" lvl="0" marL="9144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Char char="❑"/>
            </a:pPr>
            <a:r>
              <a:rPr lang="es-MX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Formato “Registro de asesoría académica”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9144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27000" lvl="0" marL="9144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Char char="❑"/>
            </a:pPr>
            <a:r>
              <a:rPr lang="es-MX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Formato “Canalización de alumno” (en caso de realizar canalización).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9144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230" name="Google Shape;230;p15"/>
          <p:cNvSpPr txBox="1"/>
          <p:nvPr/>
        </p:nvSpPr>
        <p:spPr>
          <a:xfrm>
            <a:off x="6469811" y="6530196"/>
            <a:ext cx="198407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PR-011-AV-01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6"/>
          <p:cNvSpPr txBox="1"/>
          <p:nvPr>
            <p:ph type="title"/>
          </p:nvPr>
        </p:nvSpPr>
        <p:spPr>
          <a:xfrm>
            <a:off x="822950" y="546854"/>
            <a:ext cx="7543800" cy="93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entury Gothic"/>
              <a:buNone/>
            </a:pPr>
            <a:r>
              <a:rPr lang="es-MX" sz="4300">
                <a:latin typeface="Comfortaa"/>
                <a:ea typeface="Comfortaa"/>
                <a:cs typeface="Comfortaa"/>
                <a:sym typeface="Comfortaa"/>
              </a:rPr>
              <a:t>Proceso de </a:t>
            </a:r>
            <a:r>
              <a:rPr lang="es-MX" sz="4300">
                <a:latin typeface="Comfortaa"/>
                <a:ea typeface="Comfortaa"/>
                <a:cs typeface="Comfortaa"/>
                <a:sym typeface="Comfortaa"/>
              </a:rPr>
              <a:t>Tutoría</a:t>
            </a:r>
            <a:endParaRPr sz="43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36" name="Google Shape;236;p16"/>
          <p:cNvSpPr txBox="1"/>
          <p:nvPr/>
        </p:nvSpPr>
        <p:spPr>
          <a:xfrm>
            <a:off x="5816900" y="64578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-MX">
                <a:solidFill>
                  <a:schemeClr val="dk1"/>
                </a:solidFill>
              </a:rPr>
              <a:t>PR-011-AV-01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237" name="Google Shape;237;p16"/>
          <p:cNvGrpSpPr/>
          <p:nvPr/>
        </p:nvGrpSpPr>
        <p:grpSpPr>
          <a:xfrm>
            <a:off x="3684225" y="1911675"/>
            <a:ext cx="2159100" cy="3284700"/>
            <a:chOff x="4597700" y="1101282"/>
            <a:chExt cx="2159100" cy="3284700"/>
          </a:xfrm>
        </p:grpSpPr>
        <p:sp>
          <p:nvSpPr>
            <p:cNvPr id="238" name="Google Shape;238;p16"/>
            <p:cNvSpPr/>
            <p:nvPr/>
          </p:nvSpPr>
          <p:spPr>
            <a:xfrm>
              <a:off x="4597700" y="1101282"/>
              <a:ext cx="2159100" cy="669000"/>
            </a:xfrm>
            <a:prstGeom prst="chevron">
              <a:avLst>
                <a:gd fmla="val 50000" name="adj"/>
              </a:avLst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rPr>
                <a:t>3</a:t>
              </a:r>
              <a:endParaRPr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239" name="Google Shape;239;p16"/>
            <p:cNvSpPr txBox="1"/>
            <p:nvPr/>
          </p:nvSpPr>
          <p:spPr>
            <a:xfrm>
              <a:off x="4610575" y="1770282"/>
              <a:ext cx="17955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just">
                <a:lnSpc>
                  <a:spcPct val="115000"/>
                </a:lnSpc>
                <a:spcBef>
                  <a:spcPts val="1400"/>
                </a:spcBef>
                <a:spcAft>
                  <a:spcPts val="0"/>
                </a:spcAft>
                <a:buNone/>
              </a:pPr>
              <a:r>
                <a:rPr lang="es-MX">
                  <a:latin typeface="Comfortaa"/>
                  <a:ea typeface="Comfortaa"/>
                  <a:cs typeface="Comfortaa"/>
                  <a:sym typeface="Comfortaa"/>
                </a:rPr>
                <a:t>Elaboración de tres sesiones presenciales y evidencia de cada sesión tutorial</a:t>
              </a:r>
              <a:endParaRPr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240" name="Google Shape;240;p16"/>
          <p:cNvGrpSpPr/>
          <p:nvPr/>
        </p:nvGrpSpPr>
        <p:grpSpPr>
          <a:xfrm>
            <a:off x="39425" y="1911675"/>
            <a:ext cx="2088878" cy="3408775"/>
            <a:chOff x="0" y="1189994"/>
            <a:chExt cx="2647500" cy="3408775"/>
          </a:xfrm>
        </p:grpSpPr>
        <p:sp>
          <p:nvSpPr>
            <p:cNvPr id="241" name="Google Shape;241;p16"/>
            <p:cNvSpPr/>
            <p:nvPr/>
          </p:nvSpPr>
          <p:spPr>
            <a:xfrm>
              <a:off x="0" y="1189994"/>
              <a:ext cx="2647500" cy="669000"/>
            </a:xfrm>
            <a:prstGeom prst="homePlate">
              <a:avLst>
                <a:gd fmla="val 50000" name="adj"/>
              </a:avLst>
            </a:prstGeom>
            <a:solidFill>
              <a:srgbClr val="DDDD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rPr>
                <a:t>1</a:t>
              </a:r>
              <a:endParaRPr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242" name="Google Shape;242;p16"/>
            <p:cNvSpPr txBox="1"/>
            <p:nvPr/>
          </p:nvSpPr>
          <p:spPr>
            <a:xfrm>
              <a:off x="1" y="1983069"/>
              <a:ext cx="18642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just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>
                  <a:latin typeface="Comfortaa"/>
                  <a:ea typeface="Comfortaa"/>
                  <a:cs typeface="Comfortaa"/>
                  <a:sym typeface="Comfortaa"/>
                </a:rPr>
                <a:t>Asignación de tutorados.</a:t>
              </a:r>
              <a:endParaRPr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243" name="Google Shape;243;p16"/>
          <p:cNvGrpSpPr/>
          <p:nvPr/>
        </p:nvGrpSpPr>
        <p:grpSpPr>
          <a:xfrm>
            <a:off x="1820823" y="1911675"/>
            <a:ext cx="2159063" cy="3284700"/>
            <a:chOff x="2784946" y="1258950"/>
            <a:chExt cx="2684400" cy="3284700"/>
          </a:xfrm>
        </p:grpSpPr>
        <p:sp>
          <p:nvSpPr>
            <p:cNvPr id="244" name="Google Shape;244;p16"/>
            <p:cNvSpPr/>
            <p:nvPr/>
          </p:nvSpPr>
          <p:spPr>
            <a:xfrm>
              <a:off x="2784946" y="1258950"/>
              <a:ext cx="2684400" cy="669000"/>
            </a:xfrm>
            <a:prstGeom prst="chevron">
              <a:avLst>
                <a:gd fmla="val 50000" name="adj"/>
              </a:avLst>
            </a:prstGeom>
            <a:solidFill>
              <a:srgbClr val="4A86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rPr>
                <a:t>2</a:t>
              </a:r>
              <a:endParaRPr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245" name="Google Shape;245;p16"/>
            <p:cNvSpPr txBox="1"/>
            <p:nvPr/>
          </p:nvSpPr>
          <p:spPr>
            <a:xfrm>
              <a:off x="2784949" y="1927950"/>
              <a:ext cx="21033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just">
                <a:lnSpc>
                  <a:spcPct val="115000"/>
                </a:lnSpc>
                <a:spcBef>
                  <a:spcPts val="14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s-MX">
                  <a:latin typeface="Comfortaa"/>
                  <a:ea typeface="Comfortaa"/>
                  <a:cs typeface="Comfortaa"/>
                  <a:sym typeface="Comfortaa"/>
                </a:rPr>
                <a:t>Se envía la asignación por correo </a:t>
              </a:r>
              <a:r>
                <a:rPr lang="es-MX">
                  <a:latin typeface="Comfortaa"/>
                  <a:ea typeface="Comfortaa"/>
                  <a:cs typeface="Comfortaa"/>
                  <a:sym typeface="Comfortaa"/>
                </a:rPr>
                <a:t>electrónico</a:t>
              </a:r>
              <a:r>
                <a:rPr lang="es-MX">
                  <a:latin typeface="Comfortaa"/>
                  <a:ea typeface="Comfortaa"/>
                  <a:cs typeface="Comfortaa"/>
                  <a:sym typeface="Comfortaa"/>
                </a:rPr>
                <a:t> y posteriormente, en físico.</a:t>
              </a:r>
              <a:endParaRPr>
                <a:latin typeface="Comfortaa"/>
                <a:ea typeface="Comfortaa"/>
                <a:cs typeface="Comfortaa"/>
                <a:sym typeface="Comfortaa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sp>
        <p:nvSpPr>
          <p:cNvPr id="246" name="Google Shape;246;p16"/>
          <p:cNvSpPr/>
          <p:nvPr/>
        </p:nvSpPr>
        <p:spPr>
          <a:xfrm>
            <a:off x="5566875" y="1911675"/>
            <a:ext cx="1941300" cy="669000"/>
          </a:xfrm>
          <a:prstGeom prst="chevron">
            <a:avLst>
              <a:gd fmla="val 50000" name="adj"/>
            </a:avLst>
          </a:prstGeom>
          <a:solidFill>
            <a:srgbClr val="1155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MX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7" name="Google Shape;247;p16"/>
          <p:cNvSpPr txBox="1"/>
          <p:nvPr/>
        </p:nvSpPr>
        <p:spPr>
          <a:xfrm>
            <a:off x="5758875" y="2619325"/>
            <a:ext cx="1557300" cy="17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s-MX">
                <a:latin typeface="Comfortaa"/>
                <a:ea typeface="Comfortaa"/>
                <a:cs typeface="Comfortaa"/>
                <a:sym typeface="Comfortaa"/>
              </a:rPr>
              <a:t>Entrega de expediente</a:t>
            </a:r>
            <a:endParaRPr sz="1000">
              <a:solidFill>
                <a:srgbClr val="DDDDDD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48" name="Google Shape;248;p16"/>
          <p:cNvSpPr/>
          <p:nvPr/>
        </p:nvSpPr>
        <p:spPr>
          <a:xfrm>
            <a:off x="7202875" y="1911675"/>
            <a:ext cx="1941300" cy="669000"/>
          </a:xfrm>
          <a:prstGeom prst="chevron">
            <a:avLst>
              <a:gd fmla="val 50000" name="adj"/>
            </a:avLst>
          </a:prstGeom>
          <a:solidFill>
            <a:srgbClr val="0737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MX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5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9" name="Google Shape;249;p16"/>
          <p:cNvSpPr txBox="1"/>
          <p:nvPr/>
        </p:nvSpPr>
        <p:spPr>
          <a:xfrm>
            <a:off x="7557900" y="2580675"/>
            <a:ext cx="1497900" cy="26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s-MX">
                <a:latin typeface="Comfortaa"/>
                <a:ea typeface="Comfortaa"/>
                <a:cs typeface="Comfortaa"/>
                <a:sym typeface="Comfortaa"/>
              </a:rPr>
              <a:t>Emisión de constancia</a:t>
            </a:r>
            <a:endParaRPr sz="700">
              <a:solidFill>
                <a:srgbClr val="DDDDDD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28600" lvl="0" marL="317500" rtl="0" algn="just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DDDDDD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4"/>
          <p:cNvSpPr txBox="1"/>
          <p:nvPr/>
        </p:nvSpPr>
        <p:spPr>
          <a:xfrm>
            <a:off x="305167" y="1247110"/>
            <a:ext cx="7520760" cy="548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i="0" lang="es-MX" sz="28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Áreas de canalización</a:t>
            </a:r>
            <a:br>
              <a:rPr i="0" lang="es-MX" sz="28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</a:br>
            <a:endParaRPr i="0" sz="18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55" name="Google Shape;255;p14"/>
          <p:cNvSpPr txBox="1"/>
          <p:nvPr/>
        </p:nvSpPr>
        <p:spPr>
          <a:xfrm>
            <a:off x="509128" y="1795390"/>
            <a:ext cx="7520760" cy="3579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i="0" lang="es-MX" sz="17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Económico-laboral:</a:t>
            </a:r>
            <a:endParaRPr sz="15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i="0" lang="es-MX" sz="1700" u="none" cap="none" strike="noStrike">
                <a:solidFill>
                  <a:srgbClr val="0070C0"/>
                </a:solidFill>
                <a:latin typeface="Comfortaa"/>
                <a:ea typeface="Comfortaa"/>
                <a:cs typeface="Comfortaa"/>
                <a:sym typeface="Comfortaa"/>
              </a:rPr>
              <a:t>Unidad de Becas e Intercambios </a:t>
            </a:r>
            <a:endParaRPr i="0" sz="19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s-MX" sz="17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Mtra. Alma Lizbeth Mora Mares</a:t>
            </a:r>
            <a:endParaRPr i="0" sz="15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s-MX" sz="17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Ubicación: Puerto de Servicios Académicos</a:t>
            </a:r>
            <a:endParaRPr i="0" sz="19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i="0" sz="19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i="0" lang="es-MX" sz="17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Salud:</a:t>
            </a:r>
            <a:endParaRPr sz="15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s-MX" sz="1700" u="none" cap="none" strike="noStrike">
                <a:solidFill>
                  <a:srgbClr val="0070C0"/>
                </a:solidFill>
                <a:latin typeface="Comfortaa"/>
                <a:ea typeface="Comfortaa"/>
                <a:cs typeface="Comfortaa"/>
                <a:sym typeface="Comfortaa"/>
              </a:rPr>
              <a:t>Laboratorio de Psicología Aplicada </a:t>
            </a:r>
            <a:endParaRPr sz="15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i="0" lang="es-MX" sz="17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Responsable: Lic. Jasmin Citlalli García Navarro </a:t>
            </a:r>
            <a:endParaRPr i="0" sz="17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i="0" sz="19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i="0" lang="es-MX" sz="1700" u="none" cap="none" strike="noStrike">
                <a:solidFill>
                  <a:srgbClr val="0070C0"/>
                </a:solidFill>
                <a:latin typeface="Comfortaa"/>
                <a:ea typeface="Comfortaa"/>
                <a:cs typeface="Comfortaa"/>
                <a:sym typeface="Comfortaa"/>
              </a:rPr>
              <a:t>Laboratorio de Evaluación del Estado Nutricio (LEEN)</a:t>
            </a:r>
            <a:endParaRPr i="0" sz="15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i="0" lang="es-MX" sz="17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Responsable: Mtra. Daniela García Guerrero </a:t>
            </a:r>
            <a:endParaRPr i="0" sz="19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6" name="Google Shape;25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52008" y="1862921"/>
            <a:ext cx="2401879" cy="1598342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kx="0" rotWithShape="0" algn="bl" stA="38000" stPos="0" sy="-100000" ky="0"/>
          </a:effectLst>
        </p:spPr>
      </p:pic>
      <p:sp>
        <p:nvSpPr>
          <p:cNvPr id="257" name="Google Shape;257;p14"/>
          <p:cNvSpPr txBox="1"/>
          <p:nvPr/>
        </p:nvSpPr>
        <p:spPr>
          <a:xfrm>
            <a:off x="6469811" y="6530196"/>
            <a:ext cx="198407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PR-011-AV-01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8"/>
          <p:cNvSpPr txBox="1"/>
          <p:nvPr/>
        </p:nvSpPr>
        <p:spPr>
          <a:xfrm>
            <a:off x="442257" y="340161"/>
            <a:ext cx="7520700" cy="54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i="0" lang="es-MX" sz="21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Informes:</a:t>
            </a:r>
            <a:endParaRPr i="0" sz="11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63" name="Google Shape;263;p18"/>
          <p:cNvSpPr txBox="1"/>
          <p:nvPr/>
        </p:nvSpPr>
        <p:spPr>
          <a:xfrm>
            <a:off x="346942" y="1200491"/>
            <a:ext cx="7520700" cy="35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14300" lvl="0" marL="91440" marR="0" rtl="0" algn="just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omfortaa"/>
              <a:buChar char=" "/>
            </a:pPr>
            <a:r>
              <a:rPr lang="es-MX" sz="1800">
                <a:latin typeface="Comfortaa"/>
                <a:ea typeface="Comfortaa"/>
                <a:cs typeface="Comfortaa"/>
                <a:sym typeface="Comfortaa"/>
              </a:rPr>
              <a:t>Mtra. Mariela Haro Flores </a:t>
            </a:r>
            <a:endParaRPr sz="1800">
              <a:latin typeface="Comfortaa"/>
              <a:ea typeface="Comfortaa"/>
              <a:cs typeface="Comfortaa"/>
              <a:sym typeface="Comfortaa"/>
            </a:endParaRPr>
          </a:p>
          <a:p>
            <a:pPr indent="-114300" lvl="0" marL="91440" marR="0" rtl="0" algn="just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omfortaa"/>
              <a:buChar char=" "/>
            </a:pPr>
            <a:r>
              <a:rPr lang="es-MX" sz="1800">
                <a:latin typeface="Comfortaa"/>
                <a:ea typeface="Comfortaa"/>
                <a:cs typeface="Comfortaa"/>
                <a:sym typeface="Comfortaa"/>
              </a:rPr>
              <a:t>Responsable de Tutorías </a:t>
            </a:r>
            <a:endParaRPr sz="1800">
              <a:latin typeface="Comfortaa"/>
              <a:ea typeface="Comfortaa"/>
              <a:cs typeface="Comfortaa"/>
              <a:sym typeface="Comfortaa"/>
            </a:endParaRPr>
          </a:p>
          <a:p>
            <a:pPr indent="-114300" lvl="0" marL="91440" marR="0" rtl="0" algn="just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omfortaa"/>
              <a:buChar char=" "/>
            </a:pPr>
            <a:r>
              <a:rPr lang="es-MX" sz="1800">
                <a:latin typeface="Comfortaa"/>
                <a:ea typeface="Comfortaa"/>
                <a:cs typeface="Comfortaa"/>
                <a:sym typeface="Comfortaa"/>
              </a:rPr>
              <a:t>01(499)992-1333/0110/2466/2467</a:t>
            </a:r>
            <a:endParaRPr sz="1800">
              <a:latin typeface="Comfortaa"/>
              <a:ea typeface="Comfortaa"/>
              <a:cs typeface="Comfortaa"/>
              <a:sym typeface="Comfortaa"/>
            </a:endParaRPr>
          </a:p>
          <a:p>
            <a:pPr indent="-114300" lvl="0" marL="91440" marR="0" rtl="0" algn="just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omfortaa"/>
              <a:buChar char=" "/>
            </a:pPr>
            <a:r>
              <a:rPr lang="es-MX" sz="1800">
                <a:latin typeface="Comfortaa"/>
                <a:ea typeface="Comfortaa"/>
                <a:cs typeface="Comfortaa"/>
                <a:sym typeface="Comfortaa"/>
              </a:rPr>
              <a:t>ext. 58283</a:t>
            </a:r>
            <a:endParaRPr sz="1800">
              <a:latin typeface="Comfortaa"/>
              <a:ea typeface="Comfortaa"/>
              <a:cs typeface="Comfortaa"/>
              <a:sym typeface="Comfortaa"/>
            </a:endParaRPr>
          </a:p>
          <a:p>
            <a:pPr indent="-114300" lvl="0" marL="91440" marR="0" rtl="0" algn="just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omfortaa"/>
              <a:buChar char=" "/>
            </a:pPr>
            <a:r>
              <a:rPr lang="es-MX" sz="1800">
                <a:latin typeface="Comfortaa"/>
                <a:ea typeface="Comfortaa"/>
                <a:cs typeface="Comfortaa"/>
                <a:sym typeface="Comfortaa"/>
              </a:rPr>
              <a:t>tutoria.academica@cunorte.udg.mx</a:t>
            </a:r>
            <a:endParaRPr sz="1800">
              <a:latin typeface="Comfortaa"/>
              <a:ea typeface="Comfortaa"/>
              <a:cs typeface="Comfortaa"/>
              <a:sym typeface="Comfortaa"/>
            </a:endParaRPr>
          </a:p>
          <a:p>
            <a:pPr indent="-114300" lvl="0" marL="91440" marR="0" rtl="0" algn="just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omfortaa"/>
              <a:buChar char=" "/>
            </a:pPr>
            <a:r>
              <a:t/>
            </a:r>
            <a:endParaRPr sz="1800">
              <a:latin typeface="Comfortaa"/>
              <a:ea typeface="Comfortaa"/>
              <a:cs typeface="Comfortaa"/>
              <a:sym typeface="Comfortaa"/>
            </a:endParaRPr>
          </a:p>
          <a:p>
            <a:pPr indent="-114300" lvl="0" marL="91440" marR="0" rtl="0" algn="just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omfortaa"/>
              <a:buChar char=" "/>
            </a:pPr>
            <a:r>
              <a:rPr lang="es-MX" sz="1800">
                <a:latin typeface="Comfortaa"/>
                <a:ea typeface="Comfortaa"/>
                <a:cs typeface="Comfortaa"/>
                <a:sym typeface="Comfortaa"/>
              </a:rPr>
              <a:t>Lic. Karen Hernández de Santiago </a:t>
            </a:r>
            <a:endParaRPr sz="1800">
              <a:latin typeface="Comfortaa"/>
              <a:ea typeface="Comfortaa"/>
              <a:cs typeface="Comfortaa"/>
              <a:sym typeface="Comfortaa"/>
            </a:endParaRPr>
          </a:p>
          <a:p>
            <a:pPr indent="-114300" lvl="0" marL="91440" marR="0" rtl="0" algn="just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omfortaa"/>
              <a:buChar char=" "/>
            </a:pPr>
            <a:r>
              <a:rPr lang="es-MX" sz="1800">
                <a:latin typeface="Comfortaa"/>
                <a:ea typeface="Comfortaa"/>
                <a:cs typeface="Comfortaa"/>
                <a:sym typeface="Comfortaa"/>
              </a:rPr>
              <a:t>Asistente de tutorías</a:t>
            </a:r>
            <a:endParaRPr sz="1800">
              <a:latin typeface="Comfortaa"/>
              <a:ea typeface="Comfortaa"/>
              <a:cs typeface="Comfortaa"/>
              <a:sym typeface="Comfortaa"/>
            </a:endParaRPr>
          </a:p>
          <a:p>
            <a:pPr indent="-114300" lvl="0" marL="91440" marR="0" rtl="0" algn="just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omfortaa"/>
              <a:buChar char=" "/>
            </a:pPr>
            <a:r>
              <a:t/>
            </a:r>
            <a:endParaRPr sz="1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64" name="Google Shape;264;p18"/>
          <p:cNvSpPr txBox="1"/>
          <p:nvPr/>
        </p:nvSpPr>
        <p:spPr>
          <a:xfrm>
            <a:off x="6469811" y="6530196"/>
            <a:ext cx="198407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PR-011-AV-01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"/>
          <p:cNvSpPr txBox="1"/>
          <p:nvPr>
            <p:ph type="ctrTitle"/>
          </p:nvPr>
        </p:nvSpPr>
        <p:spPr>
          <a:xfrm>
            <a:off x="1384200" y="3016156"/>
            <a:ext cx="6305700" cy="1099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</a:pPr>
            <a:r>
              <a:rPr lang="es-MX" sz="3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TUTORÍA ACADÉMICA</a:t>
            </a:r>
            <a:endParaRPr sz="32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descr="XXIII Expo Profesiones, 3ra Edición Virtual" id="117" name="Google Shape;117;p1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"/>
          <p:cNvSpPr/>
          <p:nvPr/>
        </p:nvSpPr>
        <p:spPr>
          <a:xfrm>
            <a:off x="5671475" y="5157625"/>
            <a:ext cx="2610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Responsable de Tutorías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>
                <a:latin typeface="Comfortaa"/>
                <a:ea typeface="Comfortaa"/>
                <a:cs typeface="Comfortaa"/>
                <a:sym typeface="Comfortaa"/>
              </a:rPr>
              <a:t>Mtra.</a:t>
            </a:r>
            <a:r>
              <a:rPr b="1" i="0" lang="es-MX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Mariela Haro Flores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graphicFrame>
        <p:nvGraphicFramePr>
          <p:cNvPr id="119" name="Google Shape;119;p1"/>
          <p:cNvGraphicFramePr/>
          <p:nvPr/>
        </p:nvGraphicFramePr>
        <p:xfrm>
          <a:off x="516094" y="160338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{8D9CE7F2-0CBD-4456-9233-6F7407A40A84}</a:tableStyleId>
              </a:tblPr>
              <a:tblGrid>
                <a:gridCol w="2369225"/>
                <a:gridCol w="2994250"/>
                <a:gridCol w="1544050"/>
                <a:gridCol w="1134375"/>
              </a:tblGrid>
              <a:tr h="297325">
                <a:tc rowSpan="3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 row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300" u="none" cap="none" strike="noStrike"/>
                        <a:t>PRESENTACIÓN DE APOYO  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000" u="none" cap="none" strike="noStrike"/>
                        <a:t>CÓDIGO: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000" u="none" cap="none" strike="noStrike"/>
                        <a:t>PR-011-AV-01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143725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000" u="none" cap="none" strike="noStrike"/>
                        <a:t>No. REVISIÓN: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000" u="none" cap="none" strike="noStrike"/>
                        <a:t>001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297325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000" u="none" cap="none" strike="noStrike"/>
                        <a:t>FECHA DE REVISIÓN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000" u="none" cap="none" strike="noStrike"/>
                        <a:t>17/02/2022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</a:tbl>
          </a:graphicData>
        </a:graphic>
      </p:graphicFrame>
      <p:pic>
        <p:nvPicPr>
          <p:cNvPr id="120" name="Google Shape;12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4870" y="160342"/>
            <a:ext cx="1857375" cy="62865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"/>
          <p:cNvSpPr/>
          <p:nvPr/>
        </p:nvSpPr>
        <p:spPr>
          <a:xfrm>
            <a:off x="307975" y="6427113"/>
            <a:ext cx="8582749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Este documento es propiedad de Centro Universitario del Norte y es controlado por el sistema de gestión, prohibida su reproducción total o parcial sin previa autorización de la empresa. Esta versión es vigente si se consulta en el centro de documentos “ Intranet CUNorte”. Cualquier copia del documento se considera como No Controlada para fines de consulta</a:t>
            </a:r>
            <a:r>
              <a:rPr b="0" i="0" lang="es-MX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pic>
        <p:nvPicPr>
          <p:cNvPr id="122" name="Google Shape;122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45850" y="1645100"/>
            <a:ext cx="3133725" cy="163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7" name="Google Shape;127;p2"/>
          <p:cNvGraphicFramePr/>
          <p:nvPr/>
        </p:nvGraphicFramePr>
        <p:xfrm>
          <a:off x="906790" y="93189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{8D9CE7F2-0CBD-4456-9233-6F7407A40A84}</a:tableStyleId>
              </a:tblPr>
              <a:tblGrid>
                <a:gridCol w="7443275"/>
              </a:tblGrid>
              <a:tr h="52673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s-MX" sz="13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Rector del centro</a:t>
                      </a:r>
                      <a:endParaRPr sz="13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s-MX" sz="13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Mtro. Uriel Nuño Gutiérrez</a:t>
                      </a:r>
                      <a:endParaRPr sz="19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s-MX" sz="13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Secretario Académico </a:t>
                      </a:r>
                      <a:endParaRPr sz="19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s-MX" sz="13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Dr. José de Jesús Quintana Contreras</a:t>
                      </a:r>
                      <a:endParaRPr sz="19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s-MX" sz="13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Coordinadora de Servicios Académicos </a:t>
                      </a:r>
                      <a:endParaRPr sz="19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s-MX" sz="1300" u="none" cap="none" strike="noStrike">
                          <a:solidFill>
                            <a:srgbClr val="00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Dra. Delia Elizabeth Esparza Velázquez</a:t>
                      </a:r>
                      <a:endParaRPr sz="15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t/>
                      </a:r>
                      <a:endParaRPr sz="1300" u="none" cap="none" strike="noStrike">
                        <a:solidFill>
                          <a:srgbClr val="000000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s-MX" sz="1300" u="none" cap="none" strike="noStrike">
                          <a:solidFill>
                            <a:srgbClr val="00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Responsable de la Unidad de Tutoría del Centro</a:t>
                      </a:r>
                      <a:endParaRPr sz="15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s-MX" sz="1300" u="none" cap="none" strike="noStrike">
                          <a:solidFill>
                            <a:srgbClr val="00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Mtra. Mariela Haro Flores</a:t>
                      </a:r>
                      <a:endParaRPr sz="15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s-MX" sz="13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Directores de División </a:t>
                      </a:r>
                      <a:endParaRPr sz="19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s-MX" sz="13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Dra. María de los Ángeles Camacho Ruíz </a:t>
                      </a:r>
                      <a:endParaRPr sz="19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s-MX" sz="13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Dr. Miguel Ángel Paz Frayre </a:t>
                      </a:r>
                      <a:endParaRPr sz="13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s-MX" sz="13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Jefes de Departamento/Presidentes del Comité Tutorial </a:t>
                      </a:r>
                      <a:endParaRPr sz="13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s-MX" sz="13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Mtro. Raúl Campos Sánchez </a:t>
                      </a:r>
                      <a:endParaRPr sz="19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s-MX" sz="13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Mtro. José de Jesús Jaime Santibañez Escobar</a:t>
                      </a:r>
                      <a:endParaRPr sz="19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s-MX" sz="13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Dra.</a:t>
                      </a:r>
                      <a:r>
                        <a:rPr lang="es-MX" sz="13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Rosa María Ortega Sánchez </a:t>
                      </a:r>
                      <a:endParaRPr sz="13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s-MX" sz="13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Mtra. Silvia Elena Mota Macías </a:t>
                      </a:r>
                      <a:endParaRPr sz="13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s-MX" sz="13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Coordinador de Pregrado </a:t>
                      </a:r>
                      <a:endParaRPr sz="13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s-MX" sz="13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Mtro. Gabriel Solano Pérez </a:t>
                      </a:r>
                      <a:endParaRPr sz="13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es-MX" sz="19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</a:t>
                      </a:r>
                      <a:endParaRPr sz="19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128" name="Google Shape;128;p2"/>
          <p:cNvSpPr txBox="1"/>
          <p:nvPr/>
        </p:nvSpPr>
        <p:spPr>
          <a:xfrm>
            <a:off x="821727" y="330148"/>
            <a:ext cx="7963800" cy="6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aramond"/>
              <a:buNone/>
            </a:pPr>
            <a:r>
              <a:rPr b="1" i="0" lang="es-MX" sz="1800" u="none" cap="none" strike="noStrike">
                <a:solidFill>
                  <a:srgbClr val="262626"/>
                </a:solidFill>
                <a:latin typeface="Comfortaa"/>
                <a:ea typeface="Comfortaa"/>
                <a:cs typeface="Comfortaa"/>
                <a:sym typeface="Comfortaa"/>
              </a:rPr>
              <a:t>CONSEJO TUTORIAL DEL CENTRO UNIVERSITARIO DEL NORTE</a:t>
            </a:r>
            <a:endParaRPr b="1" i="0" sz="1800" u="none" cap="none" strike="noStrike">
              <a:solidFill>
                <a:srgbClr val="262626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9" name="Google Shape;129;p2"/>
          <p:cNvSpPr txBox="1"/>
          <p:nvPr/>
        </p:nvSpPr>
        <p:spPr>
          <a:xfrm>
            <a:off x="6469811" y="6530196"/>
            <a:ext cx="198407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PR-011-AV-01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"/>
          <p:cNvSpPr txBox="1"/>
          <p:nvPr/>
        </p:nvSpPr>
        <p:spPr>
          <a:xfrm>
            <a:off x="625500" y="593889"/>
            <a:ext cx="7726648" cy="10369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i="0" lang="es-MX" sz="36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La Tutoría como Parte de las funciones del docente</a:t>
            </a:r>
            <a:endParaRPr i="0" sz="18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5" name="Google Shape;135;p3"/>
          <p:cNvSpPr txBox="1"/>
          <p:nvPr/>
        </p:nvSpPr>
        <p:spPr>
          <a:xfrm>
            <a:off x="365220" y="2206781"/>
            <a:ext cx="7781040" cy="39451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i="0" lang="es-MX" sz="2000" u="none" cap="none" strike="noStrike">
                <a:solidFill>
                  <a:srgbClr val="04516D"/>
                </a:solidFill>
                <a:latin typeface="Comfortaa"/>
                <a:ea typeface="Comfortaa"/>
                <a:cs typeface="Comfortaa"/>
                <a:sym typeface="Comfortaa"/>
              </a:rPr>
              <a:t>El Estatuto del Personal Académico de la Universidad de Guadalajara menciona en el Artículo 37 que: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i="0" sz="18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i="0" lang="es-MX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Son obligaciones de todos los miembros del personal académico de la Universidad de Guadalajara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i="1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i="1" lang="es-MX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VI. Desempeñarse como tutor académico de los alumnos para procurar su formación integral.</a:t>
            </a:r>
            <a:endParaRPr i="1" sz="18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6" name="Google Shape;136;p3"/>
          <p:cNvSpPr txBox="1"/>
          <p:nvPr/>
        </p:nvSpPr>
        <p:spPr>
          <a:xfrm>
            <a:off x="6469811" y="6530196"/>
            <a:ext cx="198407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PR-011-AV-01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"/>
          <p:cNvSpPr/>
          <p:nvPr/>
        </p:nvSpPr>
        <p:spPr>
          <a:xfrm>
            <a:off x="491935" y="433636"/>
            <a:ext cx="8260080" cy="529045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-10000" y="0"/>
                </a:moveTo>
                <a:close/>
              </a:path>
              <a:path extrusionOk="0" fill="none" h="120000" w="120000">
                <a:moveTo>
                  <a:pt x="-10000" y="22500"/>
                </a:moveTo>
                <a:lnTo>
                  <a:pt x="-46000" y="135000"/>
                </a:lnTo>
              </a:path>
            </a:pathLst>
          </a:cu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-MX" sz="24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PROGRAMA INSTITUCIONAL DE TUTORÍAS 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s-MX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Misión:</a:t>
            </a:r>
            <a:endParaRPr b="1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i="0" lang="es-MX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El PIT es un programa institucional de acompañamiento, asesoría, orientación y seguimiento de los estudiantes de la UdeG, que promueve su formación integral, coadyuvando al logro de los objetivos institucionales, con ética y responsabilidad en la transformación y el desarrollo social.</a:t>
            </a:r>
            <a:endParaRPr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s-MX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Visión:</a:t>
            </a:r>
            <a:endParaRPr b="1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i="0" lang="es-MX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El PIT es un programa institucional permanente que impacta en toda la Red Universitaria, promueve una práctica tutorial ética y de calidad que redunda en el desarrollo académico de tutores y tutorados, utilizando la tecnología para atender sus demandas. </a:t>
            </a:r>
            <a:endParaRPr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42" name="Google Shape;142;p4"/>
          <p:cNvSpPr txBox="1"/>
          <p:nvPr/>
        </p:nvSpPr>
        <p:spPr>
          <a:xfrm>
            <a:off x="6469811" y="6530196"/>
            <a:ext cx="198407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PR-011-AV-01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"/>
          <p:cNvSpPr txBox="1"/>
          <p:nvPr/>
        </p:nvSpPr>
        <p:spPr>
          <a:xfrm>
            <a:off x="120752" y="826348"/>
            <a:ext cx="7520760" cy="548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i="0" lang="es-MX" sz="36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Objetivo</a:t>
            </a:r>
            <a:endParaRPr i="0" sz="18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48" name="Google Shape;148;p5"/>
          <p:cNvSpPr txBox="1"/>
          <p:nvPr/>
        </p:nvSpPr>
        <p:spPr>
          <a:xfrm>
            <a:off x="822960" y="1698705"/>
            <a:ext cx="7637040" cy="3579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s-MX" sz="2000" u="none" cap="none" strike="noStrike">
                <a:solidFill>
                  <a:srgbClr val="000000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   </a:t>
            </a:r>
            <a:r>
              <a:rPr i="0" lang="es-MX" sz="2000" u="none" cap="none" strike="noStrike">
                <a:solidFill>
                  <a:srgbClr val="000000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 </a:t>
            </a:r>
            <a:r>
              <a:rPr i="0" lang="es-MX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Promover la formación integral de los alumnos de la Universidad de Guadalajara a través de la institucionalización de la acción tutorial como medio para mejorar sus indicadores de retención, aprovechamiento y eficiencia terminal. </a:t>
            </a:r>
            <a:endParaRPr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9" name="Google Shape;14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75200" y="3474198"/>
            <a:ext cx="3029200" cy="1577925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kx="0" rotWithShape="0" algn="bl" stA="38000" stPos="0" sy="-100000" ky="0"/>
          </a:effectLst>
        </p:spPr>
      </p:pic>
      <p:sp>
        <p:nvSpPr>
          <p:cNvPr id="150" name="Google Shape;150;p5"/>
          <p:cNvSpPr txBox="1"/>
          <p:nvPr/>
        </p:nvSpPr>
        <p:spPr>
          <a:xfrm>
            <a:off x="6469811" y="6530196"/>
            <a:ext cx="198407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PR-011-AV-01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oles.png" id="156" name="Google Shape;15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4850" y="204225"/>
            <a:ext cx="8369024" cy="627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6"/>
          <p:cNvSpPr txBox="1"/>
          <p:nvPr/>
        </p:nvSpPr>
        <p:spPr>
          <a:xfrm rot="5400000">
            <a:off x="7300406" y="4719080"/>
            <a:ext cx="3060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-MX" sz="12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Programa Institucional de Tutorías (PIT)</a:t>
            </a:r>
            <a:endParaRPr b="0" i="0" sz="1400" u="none" cap="none" strike="noStrike">
              <a:solidFill>
                <a:srgbClr val="000000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-MX" sz="1200" u="none" cap="none" strike="noStrike">
                <a:solidFill>
                  <a:schemeClr val="dk1"/>
                </a:solidFill>
                <a:latin typeface="Libre Franklin SemiBold"/>
                <a:ea typeface="Libre Franklin SemiBold"/>
                <a:cs typeface="Libre Franklin SemiBold"/>
                <a:sym typeface="Libre Franklin SemiBold"/>
              </a:rPr>
              <a:t>Consejo Técnico de Tutorías (CTT</a:t>
            </a:r>
            <a:r>
              <a:rPr b="0" i="0" lang="es-MX" sz="1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)</a:t>
            </a:r>
            <a:endParaRPr b="0" i="0" sz="12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8" name="Google Shape;158;p6"/>
          <p:cNvSpPr txBox="1"/>
          <p:nvPr/>
        </p:nvSpPr>
        <p:spPr>
          <a:xfrm>
            <a:off x="6469811" y="6530196"/>
            <a:ext cx="198407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PR-011-AV-01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7"/>
          <p:cNvSpPr txBox="1"/>
          <p:nvPr/>
        </p:nvSpPr>
        <p:spPr>
          <a:xfrm>
            <a:off x="632981" y="1162211"/>
            <a:ext cx="3764100" cy="40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264461" lvl="0" marL="27432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5000"/>
              <a:buFont typeface="Noto Sans Symbols"/>
              <a:buChar char="❏"/>
            </a:pPr>
            <a:r>
              <a:rPr b="1" i="0" lang="es-MX" sz="18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Facilita</a:t>
            </a:r>
            <a:r>
              <a:rPr i="0" lang="es-MX" sz="1800" u="none" cap="none" strike="noStrike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 la integración del estudiante a la vida universitaria (Reglamento Gral. de Evaluación y Promoción de Alumnos) y da a conocer la oferta de servicios de apoyo (tipos de becas, etc.).</a:t>
            </a:r>
            <a:endParaRPr i="0" sz="18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4320" lvl="0" marL="274320" marR="0" rtl="0" algn="just">
              <a:lnSpc>
                <a:spcPct val="100000"/>
              </a:lnSpc>
              <a:spcBef>
                <a:spcPts val="1180"/>
              </a:spcBef>
              <a:spcAft>
                <a:spcPts val="0"/>
              </a:spcAft>
              <a:buClr>
                <a:schemeClr val="accent1"/>
              </a:buClr>
              <a:buSzPct val="115000"/>
              <a:buFont typeface="Arial"/>
              <a:buNone/>
            </a:pPr>
            <a:r>
              <a:t/>
            </a:r>
            <a:endParaRPr i="0" sz="1800" u="none" cap="none" strike="noStrike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64461" lvl="0" marL="274320" marR="0" rtl="0" algn="just">
              <a:lnSpc>
                <a:spcPct val="100000"/>
              </a:lnSpc>
              <a:spcBef>
                <a:spcPts val="1180"/>
              </a:spcBef>
              <a:spcAft>
                <a:spcPts val="0"/>
              </a:spcAft>
              <a:buClr>
                <a:schemeClr val="accent1"/>
              </a:buClr>
              <a:buSzPct val="115000"/>
              <a:buFont typeface="Noto Sans Symbols"/>
              <a:buChar char="❏"/>
            </a:pPr>
            <a:r>
              <a:rPr b="1" i="0" lang="es-MX" sz="18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Motiva, orienta y refuerza </a:t>
            </a:r>
            <a:r>
              <a:rPr i="0" lang="es-MX" sz="1800" u="none" cap="none" strike="noStrike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el proceso de aprendizaje del alumno.</a:t>
            </a:r>
            <a:endParaRPr i="0" sz="18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149812" lvl="0" marL="274320" marR="0" rtl="0" algn="just">
              <a:lnSpc>
                <a:spcPct val="100000"/>
              </a:lnSpc>
              <a:spcBef>
                <a:spcPts val="1180"/>
              </a:spcBef>
              <a:spcAft>
                <a:spcPts val="0"/>
              </a:spcAft>
              <a:buClr>
                <a:schemeClr val="accent1"/>
              </a:buClr>
              <a:buSzPct val="115000"/>
              <a:buFont typeface="Noto Sans Symbols"/>
              <a:buNone/>
            </a:pPr>
            <a:r>
              <a:t/>
            </a:r>
            <a:endParaRPr i="0" sz="1800" u="none" cap="none" strike="noStrike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64461" lvl="0" marL="274320" marR="0" rtl="0" algn="just">
              <a:lnSpc>
                <a:spcPct val="100000"/>
              </a:lnSpc>
              <a:spcBef>
                <a:spcPts val="1180"/>
              </a:spcBef>
              <a:spcAft>
                <a:spcPts val="0"/>
              </a:spcAft>
              <a:buClr>
                <a:schemeClr val="accent1"/>
              </a:buClr>
              <a:buSzPct val="115000"/>
              <a:buFont typeface="Noto Sans Symbols"/>
              <a:buChar char="❏"/>
            </a:pPr>
            <a:r>
              <a:rPr b="1" i="0" lang="es-MX" sz="18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Adapta</a:t>
            </a:r>
            <a:r>
              <a:rPr i="0" lang="es-MX" sz="1800" u="none" cap="none" strike="noStrike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 el sistema académico a las características particulares de cada alumno</a:t>
            </a:r>
            <a:r>
              <a:rPr i="0" lang="es-MX" sz="2200" u="none" cap="none" strike="noStrike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.</a:t>
            </a:r>
            <a:endParaRPr i="0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4320" lvl="0" marL="274320" marR="0" rtl="0" algn="l">
              <a:lnSpc>
                <a:spcPct val="100000"/>
              </a:lnSpc>
              <a:spcBef>
                <a:spcPts val="1180"/>
              </a:spcBef>
              <a:spcAft>
                <a:spcPts val="0"/>
              </a:spcAft>
              <a:buClr>
                <a:schemeClr val="accent1"/>
              </a:buClr>
              <a:buSzPct val="1150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775E1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4" name="Google Shape;164;p7"/>
          <p:cNvSpPr txBox="1"/>
          <p:nvPr/>
        </p:nvSpPr>
        <p:spPr>
          <a:xfrm>
            <a:off x="4704179" y="1162211"/>
            <a:ext cx="3749700" cy="3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-274320" lvl="0" marL="27432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5000"/>
              <a:buFont typeface="Noto Sans Symbols"/>
              <a:buChar char="❏"/>
            </a:pPr>
            <a:r>
              <a:rPr b="1" i="0" lang="es-MX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Apoya</a:t>
            </a:r>
            <a:r>
              <a:rPr i="0" lang="es-MX" sz="2000" u="none" cap="none" strike="noStrike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 al estudiante desde los primeros ciclos, vinculando siempre las habilidades propias de la formación y la adquisición de estrategias de aprendizaje.</a:t>
            </a:r>
            <a:endParaRPr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4320" lvl="0" marL="274320" marR="0" rtl="0" algn="just">
              <a:lnSpc>
                <a:spcPct val="100000"/>
              </a:lnSpc>
              <a:spcBef>
                <a:spcPts val="1180"/>
              </a:spcBef>
              <a:spcAft>
                <a:spcPts val="0"/>
              </a:spcAft>
              <a:buClr>
                <a:schemeClr val="accent1"/>
              </a:buClr>
              <a:buSzPct val="115000"/>
              <a:buFont typeface="Arial"/>
              <a:buNone/>
            </a:pPr>
            <a:r>
              <a:t/>
            </a:r>
            <a:endParaRPr i="0" sz="2000" u="none" cap="none" strike="noStrike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4320" lvl="0" marL="274320" marR="0" rtl="0" algn="just">
              <a:lnSpc>
                <a:spcPct val="100000"/>
              </a:lnSpc>
              <a:spcBef>
                <a:spcPts val="1180"/>
              </a:spcBef>
              <a:spcAft>
                <a:spcPts val="0"/>
              </a:spcAft>
              <a:buClr>
                <a:schemeClr val="accent1"/>
              </a:buClr>
              <a:buSzPct val="115000"/>
              <a:buFont typeface="Noto Sans Symbols"/>
              <a:buChar char="❏"/>
            </a:pPr>
            <a:r>
              <a:rPr b="1" i="0" lang="es-MX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Fomenta</a:t>
            </a:r>
            <a:r>
              <a:rPr i="0" lang="es-MX" sz="2000" u="none" cap="none" strike="noStrike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 en el alumno una actitud crítica que le permita evaluar y transformar su conocimiento.</a:t>
            </a:r>
            <a:endParaRPr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149812" lvl="0" marL="274320" marR="0" rtl="0" algn="just">
              <a:lnSpc>
                <a:spcPct val="100000"/>
              </a:lnSpc>
              <a:spcBef>
                <a:spcPts val="1180"/>
              </a:spcBef>
              <a:spcAft>
                <a:spcPts val="0"/>
              </a:spcAft>
              <a:buClr>
                <a:schemeClr val="accent1"/>
              </a:buClr>
              <a:buSzPct val="115000"/>
              <a:buFont typeface="Noto Sans Symbols"/>
              <a:buNone/>
            </a:pPr>
            <a:r>
              <a:t/>
            </a:r>
            <a:endParaRPr i="0" sz="2000" u="none" cap="none" strike="noStrike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4320" lvl="0" marL="274320" marR="0" rtl="0" algn="just">
              <a:lnSpc>
                <a:spcPct val="100000"/>
              </a:lnSpc>
              <a:spcBef>
                <a:spcPts val="1180"/>
              </a:spcBef>
              <a:spcAft>
                <a:spcPts val="0"/>
              </a:spcAft>
              <a:buClr>
                <a:schemeClr val="accent1"/>
              </a:buClr>
              <a:buSzPct val="115000"/>
              <a:buFont typeface="Noto Sans Symbols"/>
              <a:buChar char="❏"/>
            </a:pPr>
            <a:r>
              <a:rPr b="1" i="0" lang="es-MX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Propicia</a:t>
            </a:r>
            <a:r>
              <a:rPr i="0" lang="es-MX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i="0" lang="es-MX" sz="2000" u="none" cap="none" strike="noStrike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la independencia del estudiante con el fin de convertirlo en autogestor de su aprendizaje</a:t>
            </a:r>
            <a:r>
              <a:rPr i="0" lang="es-MX" sz="2200" u="none" cap="none" strike="noStrike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. </a:t>
            </a:r>
            <a:endParaRPr i="0" sz="2200" u="none" cap="none" strike="noStrike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65" name="Google Shape;165;p7"/>
          <p:cNvSpPr txBox="1"/>
          <p:nvPr/>
        </p:nvSpPr>
        <p:spPr>
          <a:xfrm>
            <a:off x="1019981" y="479497"/>
            <a:ext cx="7716600" cy="5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omic Sans MS"/>
              <a:buNone/>
            </a:pPr>
            <a:r>
              <a:rPr b="1" i="0" lang="es-MX" sz="2400" u="none" cap="none" strike="noStrike">
                <a:solidFill>
                  <a:srgbClr val="262626"/>
                </a:solidFill>
                <a:latin typeface="Comfortaa"/>
                <a:ea typeface="Comfortaa"/>
                <a:cs typeface="Comfortaa"/>
                <a:sym typeface="Comfortaa"/>
              </a:rPr>
              <a:t>Funciones básicas del tutor</a:t>
            </a:r>
            <a:endParaRPr b="1" i="0" sz="2400" u="none" cap="none" strike="noStrike">
              <a:solidFill>
                <a:srgbClr val="262626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66" name="Google Shape;166;p7"/>
          <p:cNvSpPr txBox="1"/>
          <p:nvPr/>
        </p:nvSpPr>
        <p:spPr>
          <a:xfrm>
            <a:off x="6469811" y="6530196"/>
            <a:ext cx="198407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PR-011-AV-01</a:t>
            </a:r>
            <a:endParaRPr/>
          </a:p>
        </p:txBody>
      </p:sp>
      <p:pic>
        <p:nvPicPr>
          <p:cNvPr id="167" name="Google Shape;167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15400" y="4905600"/>
            <a:ext cx="3126225" cy="121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"/>
          <p:cNvSpPr txBox="1"/>
          <p:nvPr/>
        </p:nvSpPr>
        <p:spPr>
          <a:xfrm>
            <a:off x="827640" y="1152000"/>
            <a:ext cx="7520760" cy="548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i="0" lang="es-MX" sz="28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Estudiantes con diferentes niveles de atención se identificarán 3 perfiles:</a:t>
            </a:r>
            <a:br>
              <a:rPr b="0" i="0" lang="es-MX" sz="2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0" i="0" lang="es-MX" sz="2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	</a:t>
            </a:r>
            <a:endParaRPr b="0" i="0" sz="18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73" name="Google Shape;173;p8"/>
          <p:cNvSpPr txBox="1"/>
          <p:nvPr/>
        </p:nvSpPr>
        <p:spPr>
          <a:xfrm>
            <a:off x="827650" y="1939825"/>
            <a:ext cx="7826100" cy="44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925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700"/>
              <a:buFont typeface="Comfortaa"/>
              <a:buChar char="❏"/>
            </a:pPr>
            <a:r>
              <a:rPr i="0" lang="es-MX" sz="1500" u="sng" cap="none" strike="noStrike">
                <a:solidFill>
                  <a:srgbClr val="00B050"/>
                </a:solidFill>
                <a:latin typeface="Comfortaa"/>
                <a:ea typeface="Comfortaa"/>
                <a:cs typeface="Comfortaa"/>
                <a:sym typeface="Comfortaa"/>
              </a:rPr>
              <a:t>Estudiante A </a:t>
            </a:r>
            <a:r>
              <a:rPr i="0" lang="es-MX" sz="15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: 3 sesiones presenciales obligatorias.</a:t>
            </a:r>
            <a:endParaRPr i="0" sz="15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9250" lvl="2" marL="12573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omfortaa"/>
              <a:buChar char="❏"/>
            </a:pPr>
            <a:r>
              <a:rPr i="0" lang="es-MX" sz="15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Académico: estudiante autogestivo, promedio (100-90).</a:t>
            </a:r>
            <a:endParaRPr i="0" sz="15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9250" lvl="2" marL="12573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omfortaa"/>
              <a:buChar char="❏"/>
            </a:pPr>
            <a:r>
              <a:rPr i="0" lang="es-MX" sz="15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Socioeconómico: cubiertas todas las necesidades de bienestar. Calidad de vida: riesgo bajo.</a:t>
            </a:r>
            <a:endParaRPr i="0" sz="15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2" marL="9144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i="0" sz="15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925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700"/>
              <a:buFont typeface="Comfortaa"/>
              <a:buChar char="❏"/>
            </a:pPr>
            <a:r>
              <a:rPr i="0" lang="es-MX" sz="1500" u="sng" cap="none" strike="noStrike">
                <a:solidFill>
                  <a:srgbClr val="FFC000"/>
                </a:solidFill>
                <a:latin typeface="Comfortaa"/>
                <a:ea typeface="Comfortaa"/>
                <a:cs typeface="Comfortaa"/>
                <a:sym typeface="Comfortaa"/>
              </a:rPr>
              <a:t>Estudiante B</a:t>
            </a:r>
            <a:r>
              <a:rPr i="0" lang="es-MX" sz="15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: 3 sesiones presenciales obligatorias.</a:t>
            </a:r>
            <a:endParaRPr i="0" sz="15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9250" lvl="2" marL="12573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omfortaa"/>
              <a:buChar char="❏"/>
            </a:pPr>
            <a:r>
              <a:rPr i="0" lang="es-MX" sz="15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Académico: desempeño promedio (89-80).</a:t>
            </a:r>
            <a:endParaRPr i="0" sz="15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9250" lvl="2" marL="12573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omfortaa"/>
              <a:buChar char="❏"/>
            </a:pPr>
            <a:r>
              <a:rPr i="0" lang="es-MX" sz="15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Socioeconómico: cubiertas todas las necesidades de bienestar.</a:t>
            </a:r>
            <a:endParaRPr i="0" sz="15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9250" lvl="2" marL="12573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omfortaa"/>
              <a:buChar char="❏"/>
            </a:pPr>
            <a:r>
              <a:rPr i="0" lang="es-MX" sz="15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Calidad de vida: riesgo medio.</a:t>
            </a:r>
            <a:endParaRPr i="0" sz="15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i="0" sz="15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925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700"/>
              <a:buFont typeface="Comfortaa"/>
              <a:buChar char="❏"/>
            </a:pPr>
            <a:r>
              <a:rPr i="0" lang="es-MX" sz="1500" u="sng" cap="none" strike="noStrike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Estudiante C:</a:t>
            </a:r>
            <a:r>
              <a:rPr i="0" lang="es-MX" sz="15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3 sesiones presenciales obligatorias</a:t>
            </a:r>
            <a:r>
              <a:rPr lang="es-MX" sz="1500">
                <a:latin typeface="Comfortaa"/>
                <a:ea typeface="Comfortaa"/>
                <a:cs typeface="Comfortaa"/>
                <a:sym typeface="Comfortaa"/>
              </a:rPr>
              <a:t> y </a:t>
            </a:r>
            <a:r>
              <a:rPr i="0" lang="es-MX" sz="15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monitoreo en línea.</a:t>
            </a:r>
            <a:endParaRPr i="0" sz="15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9250" lvl="2" marL="12573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omfortaa"/>
              <a:buChar char="❏"/>
            </a:pPr>
            <a:r>
              <a:rPr i="0" lang="es-MX" sz="15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Académico: bajo desempeño académico, posible desertor(79-)</a:t>
            </a:r>
            <a:endParaRPr i="0" sz="15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9250" lvl="2" marL="12573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omfortaa"/>
              <a:buChar char="❏"/>
            </a:pPr>
            <a:r>
              <a:rPr i="0" lang="es-MX" sz="15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Socioeconómico: cubiertas todas las necesidades de bienestar. Calidad de vida: riesgo alto. </a:t>
            </a:r>
            <a:endParaRPr i="0" sz="15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74" name="Google Shape;174;p8"/>
          <p:cNvSpPr txBox="1"/>
          <p:nvPr/>
        </p:nvSpPr>
        <p:spPr>
          <a:xfrm>
            <a:off x="6469811" y="6530196"/>
            <a:ext cx="198407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PR-011-AV-01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Retrospección">
  <a:themeElements>
    <a:clrScheme name="Escala de grises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Academicos 1</dc:creator>
</cp:coreProperties>
</file>